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2" r:id="rId1"/>
    <p:sldMasterId id="2147483765" r:id="rId2"/>
  </p:sldMasterIdLst>
  <p:notesMasterIdLst>
    <p:notesMasterId r:id="rId72"/>
  </p:notesMasterIdLst>
  <p:handoutMasterIdLst>
    <p:handoutMasterId r:id="rId73"/>
  </p:handoutMasterIdLst>
  <p:sldIdLst>
    <p:sldId id="322" r:id="rId3"/>
    <p:sldId id="524" r:id="rId4"/>
    <p:sldId id="511" r:id="rId5"/>
    <p:sldId id="513" r:id="rId6"/>
    <p:sldId id="509" r:id="rId7"/>
    <p:sldId id="334" r:id="rId8"/>
    <p:sldId id="341" r:id="rId9"/>
    <p:sldId id="344" r:id="rId10"/>
    <p:sldId id="522" r:id="rId11"/>
    <p:sldId id="422" r:id="rId12"/>
    <p:sldId id="345" r:id="rId13"/>
    <p:sldId id="526" r:id="rId14"/>
    <p:sldId id="527" r:id="rId15"/>
    <p:sldId id="349" r:id="rId16"/>
    <p:sldId id="350" r:id="rId17"/>
    <p:sldId id="480" r:id="rId18"/>
    <p:sldId id="514" r:id="rId19"/>
    <p:sldId id="521" r:id="rId20"/>
    <p:sldId id="352" r:id="rId21"/>
    <p:sldId id="353" r:id="rId22"/>
    <p:sldId id="354" r:id="rId23"/>
    <p:sldId id="355" r:id="rId24"/>
    <p:sldId id="356" r:id="rId25"/>
    <p:sldId id="476" r:id="rId26"/>
    <p:sldId id="516" r:id="rId27"/>
    <p:sldId id="305" r:id="rId28"/>
    <p:sldId id="307" r:id="rId29"/>
    <p:sldId id="306" r:id="rId30"/>
    <p:sldId id="427" r:id="rId31"/>
    <p:sldId id="512" r:id="rId32"/>
    <p:sldId id="525" r:id="rId33"/>
    <p:sldId id="517" r:id="rId34"/>
    <p:sldId id="477" r:id="rId35"/>
    <p:sldId id="289" r:id="rId36"/>
    <p:sldId id="425" r:id="rId37"/>
    <p:sldId id="481" r:id="rId38"/>
    <p:sldId id="260" r:id="rId39"/>
    <p:sldId id="261" r:id="rId40"/>
    <p:sldId id="262" r:id="rId41"/>
    <p:sldId id="263" r:id="rId42"/>
    <p:sldId id="265" r:id="rId43"/>
    <p:sldId id="266" r:id="rId44"/>
    <p:sldId id="482" r:id="rId45"/>
    <p:sldId id="269" r:id="rId46"/>
    <p:sldId id="270" r:id="rId47"/>
    <p:sldId id="271" r:id="rId48"/>
    <p:sldId id="272" r:id="rId49"/>
    <p:sldId id="274" r:id="rId50"/>
    <p:sldId id="483" r:id="rId51"/>
    <p:sldId id="276" r:id="rId52"/>
    <p:sldId id="523" r:id="rId53"/>
    <p:sldId id="277" r:id="rId54"/>
    <p:sldId id="489" r:id="rId55"/>
    <p:sldId id="506" r:id="rId56"/>
    <p:sldId id="518" r:id="rId57"/>
    <p:sldId id="428" r:id="rId58"/>
    <p:sldId id="520" r:id="rId59"/>
    <p:sldId id="528" r:id="rId60"/>
    <p:sldId id="331" r:id="rId61"/>
    <p:sldId id="312" r:id="rId62"/>
    <p:sldId id="437" r:id="rId63"/>
    <p:sldId id="438" r:id="rId64"/>
    <p:sldId id="439" r:id="rId65"/>
    <p:sldId id="440" r:id="rId66"/>
    <p:sldId id="464" r:id="rId67"/>
    <p:sldId id="465" r:id="rId68"/>
    <p:sldId id="466" r:id="rId69"/>
    <p:sldId id="467" r:id="rId70"/>
    <p:sldId id="531" r:id="rId7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200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73" Type="http://schemas.openxmlformats.org/officeDocument/2006/relationships/handoutMaster" Target="handoutMasters/handoutMaster1.xml"/><Relationship Id="rId74" Type="http://schemas.openxmlformats.org/officeDocument/2006/relationships/printerSettings" Target="printerSettings/printerSettings1.bin"/><Relationship Id="rId75" Type="http://schemas.openxmlformats.org/officeDocument/2006/relationships/presProps" Target="presProps.xml"/><Relationship Id="rId76" Type="http://schemas.openxmlformats.org/officeDocument/2006/relationships/viewProps" Target="viewProps.xml"/><Relationship Id="rId77" Type="http://schemas.openxmlformats.org/officeDocument/2006/relationships/theme" Target="theme/theme1.xml"/><Relationship Id="rId78" Type="http://schemas.openxmlformats.org/officeDocument/2006/relationships/tableStyles" Target="tableStyles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41B95-43F6-F84D-AA10-EA48ABE1F119}" type="datetimeFigureOut">
              <a:rPr lang="en-US" smtClean="0"/>
              <a:t>8/31/16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7A221-E3E2-154D-9501-DFF2CE9A8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4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76896-14AD-AE4D-A514-1B34EFB07131}" type="datetimeFigureOut">
              <a:rPr lang="en-US" smtClean="0"/>
              <a:t>8/31/16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1FAD0-3574-AD49-95ED-08598848E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53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1FAD0-3574-AD49-95ED-08598848EF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75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80C30-4742-2245-B6EE-ADECDEBA706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12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P. 46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2E094-4D30-A748-AEC7-D9EEFC086E0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13491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4-5 minutes with timer from </a:t>
            </a:r>
            <a:r>
              <a:rPr lang="en-US" dirty="0" err="1" smtClean="0"/>
              <a:t>stopwatch.com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1FAD0-3574-AD49-95ED-08598848EF8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41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Secondary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1FAD0-3574-AD49-95ED-08598848EF8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42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1FAD0-3574-AD49-95ED-08598848EF8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078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1FAD0-3574-AD49-95ED-08598848EF8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310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1FAD0-3574-AD49-95ED-08598848EF8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823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1FAD0-3574-AD49-95ED-08598848EF8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536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1FAD0-3574-AD49-95ED-08598848EF8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456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1FAD0-3574-AD49-95ED-08598848EF8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71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8F3BA-5781-584A-9982-D6BEDE8134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132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684AD-B52C-4E4D-9257-3972B80B6F57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05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8F3BA-5781-584A-9982-D6BEDE8134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74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8F3BA-5781-584A-9982-D6BEDE8134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74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0" dirty="0" smtClean="0"/>
              <a:t> minutes (2 to process)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684AD-B52C-4E4D-9257-3972B80B6F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32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8F3BA-5781-584A-9982-D6BEDE8134D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56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8F3BA-5781-584A-9982-D6BEDE8134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86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Time</a:t>
            </a:r>
            <a:r>
              <a:rPr lang="en-US" baseline="0" dirty="0" smtClean="0"/>
              <a:t> Timer: 4 minutes for practice, 2 minutes to discuss.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684AD-B52C-4E4D-9257-3972B80B6F5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95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684AD-B52C-4E4D-9257-3972B80B6F5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05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August 31, 2016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1EB86-0576-BC44-88E1-43876D7F6055}" type="datetimeFigureOut">
              <a:rPr lang="en-US" smtClean="0"/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02EF-F0CE-F54B-AC0F-23D5254820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1EB86-0576-BC44-88E1-43876D7F6055}" type="datetimeFigureOut">
              <a:rPr lang="en-US" smtClean="0"/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02EF-F0CE-F54B-AC0F-23D5254820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 userDrawn="1"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 userDrawn="1"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 userDrawn="1"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1478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F22C-3009-CD4F-BBCF-1FC1E393A59E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732F-96F0-5547-B004-B6C61CCD2850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7820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F22C-3009-CD4F-BBCF-1FC1E393A59E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732F-96F0-5547-B004-B6C61CCD2850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5662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F22C-3009-CD4F-BBCF-1FC1E393A59E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732F-96F0-5547-B004-B6C61CCD2850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9669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F22C-3009-CD4F-BBCF-1FC1E393A59E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732F-96F0-5547-B004-B6C61CCD2850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3570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F22C-3009-CD4F-BBCF-1FC1E393A59E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732F-96F0-5547-B004-B6C61CCD2850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1416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F22C-3009-CD4F-BBCF-1FC1E393A59E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732F-96F0-5547-B004-B6C61CCD2850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6934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F22C-3009-CD4F-BBCF-1FC1E393A59E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732F-96F0-5547-B004-B6C61CCD2850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7083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1EB86-0576-BC44-88E1-43876D7F6055}" type="datetimeFigureOut">
              <a:rPr lang="en-US" smtClean="0"/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02EF-F0CE-F54B-AC0F-23D5254820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F22C-3009-CD4F-BBCF-1FC1E393A59E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732F-96F0-5547-B004-B6C61CCD2850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9681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F22C-3009-CD4F-BBCF-1FC1E393A59E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732F-96F0-5547-B004-B6C61CCD2850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5836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F22C-3009-CD4F-BBCF-1FC1E393A59E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732F-96F0-5547-B004-B6C61CCD2850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29538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F22C-3009-CD4F-BBCF-1FC1E393A59E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8/31/16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732F-96F0-5547-B004-B6C61CCD2850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2783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August 31,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1EB86-0576-BC44-88E1-43876D7F6055}" type="datetimeFigureOut">
              <a:rPr lang="en-US" smtClean="0"/>
              <a:t>8/31/16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02EF-F0CE-F54B-AC0F-23D52548201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1EB86-0576-BC44-88E1-43876D7F6055}" type="datetimeFigureOut">
              <a:rPr lang="en-US" smtClean="0"/>
              <a:t>8/31/16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02EF-F0CE-F54B-AC0F-23D5254820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1EB86-0576-BC44-88E1-43876D7F6055}" type="datetimeFigureOut">
              <a:rPr lang="en-US" smtClean="0"/>
              <a:t>8/31/16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02EF-F0CE-F54B-AC0F-23D5254820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1EB86-0576-BC44-88E1-43876D7F6055}" type="datetimeFigureOut">
              <a:rPr lang="en-US" smtClean="0"/>
              <a:t>8/31/16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02EF-F0CE-F54B-AC0F-23D5254820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1EB86-0576-BC44-88E1-43876D7F6055}" type="datetimeFigureOut">
              <a:rPr lang="en-US" smtClean="0"/>
              <a:t>8/31/16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02EF-F0CE-F54B-AC0F-23D525482014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1EB86-0576-BC44-88E1-43876D7F6055}" type="datetimeFigureOut">
              <a:rPr lang="en-US" smtClean="0"/>
              <a:t>8/31/16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02EF-F0CE-F54B-AC0F-23D5254820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841EB86-0576-BC44-88E1-43876D7F6055}" type="datetimeFigureOut">
              <a:rPr lang="en-US" smtClean="0"/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DA302EF-F0CE-F54B-AC0F-23D5254820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0F22C-3009-CD4F-BBCF-1FC1E393A59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8/31/16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7732F-96F0-5547-B004-B6C61CCD285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642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online-stopwatch.com/candle-timer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judy.jackman@jordandistrict.org" TargetMode="External"/><Relationship Id="rId3" Type="http://schemas.openxmlformats.org/officeDocument/2006/relationships/hyperlink" Target="mailto:michelle.chavez@jordandistrict.org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2168324"/>
          </a:xfrm>
        </p:spPr>
        <p:txBody>
          <a:bodyPr>
            <a:normAutofit fontScale="90000"/>
          </a:bodyPr>
          <a:lstStyle/>
          <a:p>
            <a:r>
              <a:rPr lang="en-US" dirty="0"/>
              <a:t>Essential Behavior Principles for Classroom Success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5063067"/>
            <a:ext cx="3309803" cy="999066"/>
          </a:xfrm>
        </p:spPr>
        <p:txBody>
          <a:bodyPr/>
          <a:lstStyle/>
          <a:p>
            <a:r>
              <a:rPr lang="en-US" dirty="0" smtClean="0"/>
              <a:t>Brian King, PhD</a:t>
            </a:r>
          </a:p>
          <a:p>
            <a:r>
              <a:rPr lang="en-US" dirty="0" smtClean="0"/>
              <a:t>Buddy D. Alger, </a:t>
            </a:r>
            <a:r>
              <a:rPr lang="en-US" dirty="0" err="1" smtClean="0"/>
              <a:t>Ed.S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755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71475" y="187325"/>
            <a:ext cx="8772525" cy="5922963"/>
          </a:xfrm>
        </p:spPr>
        <p:txBody>
          <a:bodyPr numCol="1">
            <a:normAutofit fontScale="62500" lnSpcReduction="2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68569" indent="0" algn="ctr">
              <a:buNone/>
            </a:pPr>
            <a:r>
              <a:rPr lang="en-US" sz="11200" b="1" smtClean="0">
                <a:ln/>
                <a:solidFill>
                  <a:schemeClr val="accent3"/>
                </a:solidFill>
              </a:rPr>
              <a:t>Classroom Rules</a:t>
            </a:r>
            <a:endParaRPr lang="en-US" sz="4300" b="1" dirty="0">
              <a:ln/>
              <a:solidFill>
                <a:schemeClr val="accent3"/>
              </a:solidFill>
            </a:endParaRP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 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 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					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 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 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					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 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 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					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 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 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					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 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 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					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 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 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					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 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 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					</a:t>
            </a:r>
          </a:p>
          <a:p>
            <a:pPr marL="68569" indent="0">
              <a:buNone/>
            </a:pPr>
            <a:endParaRPr lang="en-US" b="1" dirty="0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579850"/>
              </p:ext>
            </p:extLst>
          </p:nvPr>
        </p:nvGraphicFramePr>
        <p:xfrm>
          <a:off x="3073812" y="1075269"/>
          <a:ext cx="4084629" cy="64274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84629"/>
              </a:tblGrid>
              <a:tr h="172824">
                <a:tc>
                  <a:txBody>
                    <a:bodyPr/>
                    <a:lstStyle/>
                    <a:p>
                      <a:pPr algn="ctr"/>
                      <a:endParaRPr lang="en-US" sz="1800" u="sng" dirty="0">
                        <a:solidFill>
                          <a:schemeClr val="bg1"/>
                        </a:solidFill>
                      </a:endParaRPr>
                    </a:p>
                  </a:txBody>
                  <a:tcPr marL="50800" marR="50800" marT="14288" marB="14288"/>
                </a:tc>
              </a:tr>
              <a:tr h="5637335">
                <a:tc>
                  <a:txBody>
                    <a:bodyPr/>
                    <a:lstStyle/>
                    <a:p>
                      <a:pPr marL="342900" marR="0" lvl="0" indent="-34290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Follow adult direction</a:t>
                      </a:r>
                    </a:p>
                    <a:p>
                      <a:pPr marL="342900" marR="0" lvl="0" indent="-34290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Keep hands, feet, and object to yourself</a:t>
                      </a:r>
                    </a:p>
                    <a:p>
                      <a:pPr marL="342900" marR="0" lvl="0" indent="-34290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Follow the Red/Green sign</a:t>
                      </a:r>
                    </a:p>
                    <a:p>
                      <a:pPr marL="342900" marR="0" lvl="0" indent="-34290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 in your seat unless you have permission to leave it</a:t>
                      </a:r>
                    </a:p>
                    <a:p>
                      <a:pPr marL="342900" marR="0" lvl="0" indent="-34290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Work when you’re supposed to</a:t>
                      </a:r>
                    </a:p>
                    <a:p>
                      <a:pPr marL="342900" marR="0" lvl="0" indent="-34290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14288" marB="1428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5856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7" y="2323652"/>
            <a:ext cx="5274103" cy="350897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Rules need to be taught!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Describe and demonstrate exactly what you mean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Provide opportunities for practice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Give encouragement, feedback, prompts, and reinforcement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Teach and rehearse over several days, and do booster sessions once in a while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726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Rules need to be taught!</a:t>
            </a:r>
            <a:br>
              <a:rPr lang="en-US" dirty="0" smtClean="0"/>
            </a:br>
            <a:endParaRPr lang="en-US" dirty="0"/>
          </a:p>
          <a:p>
            <a:pPr lvl="1"/>
            <a:r>
              <a:rPr lang="en-US" dirty="0" smtClean="0"/>
              <a:t>Doctors were surveyed and asked how often, compared to what they should, do they wash their hands?</a:t>
            </a:r>
          </a:p>
          <a:p>
            <a:pPr lvl="4"/>
            <a:r>
              <a:rPr lang="en-US" dirty="0" smtClean="0"/>
              <a:t>Self-report data was….</a:t>
            </a:r>
          </a:p>
          <a:p>
            <a:pPr marL="1828800" lvl="4" indent="0">
              <a:buNone/>
            </a:pPr>
            <a:endParaRPr lang="en-US" dirty="0"/>
          </a:p>
          <a:p>
            <a:pPr marL="1828800" lvl="4" indent="0">
              <a:buNone/>
            </a:pPr>
            <a:r>
              <a:rPr lang="en-US" sz="5400" dirty="0" smtClean="0"/>
              <a:t>	74%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3222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Nurses reported: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778546" y="2240101"/>
            <a:ext cx="360357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dirty="0" smtClean="0"/>
              <a:t>9%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3762836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/ Green 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Step 1: </a:t>
            </a:r>
            <a:r>
              <a:rPr lang="en-US" dirty="0" smtClean="0"/>
              <a:t>Glue one green and one red piece of paper together</a:t>
            </a:r>
          </a:p>
          <a:p>
            <a:endParaRPr lang="en-US" dirty="0" smtClean="0"/>
          </a:p>
          <a:p>
            <a:r>
              <a:rPr lang="en-US" b="1" dirty="0" smtClean="0"/>
              <a:t>Step 2: </a:t>
            </a:r>
            <a:r>
              <a:rPr lang="en-US" dirty="0" smtClean="0"/>
              <a:t>Red means no talking unless you raise your hand and are called on. </a:t>
            </a:r>
          </a:p>
          <a:p>
            <a:endParaRPr lang="en-US" dirty="0" smtClean="0"/>
          </a:p>
          <a:p>
            <a:r>
              <a:rPr lang="en-US" b="1" dirty="0" smtClean="0"/>
              <a:t>Step 3:</a:t>
            </a:r>
            <a:r>
              <a:rPr lang="en-US" dirty="0" smtClean="0"/>
              <a:t> </a:t>
            </a:r>
            <a:r>
              <a:rPr lang="en-US" dirty="0"/>
              <a:t>Green </a:t>
            </a:r>
            <a:r>
              <a:rPr lang="en-US" dirty="0" smtClean="0"/>
              <a:t>means the class may </a:t>
            </a:r>
            <a:r>
              <a:rPr lang="en-US" dirty="0"/>
              <a:t>talk </a:t>
            </a:r>
            <a:r>
              <a:rPr lang="en-US" dirty="0" smtClean="0"/>
              <a:t>quietly</a:t>
            </a:r>
          </a:p>
          <a:p>
            <a:pPr lvl="2"/>
            <a:r>
              <a:rPr lang="en-US" dirty="0" smtClean="0"/>
              <a:t>Explicitly teach what “quietly” looks like</a:t>
            </a:r>
          </a:p>
          <a:p>
            <a:pPr lvl="3"/>
            <a:r>
              <a:rPr lang="en-US" dirty="0" smtClean="0"/>
              <a:t>12 inch whisper</a:t>
            </a:r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31111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650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2" t="15488" r="8322" b="15488"/>
          <a:stretch/>
        </p:blipFill>
        <p:spPr>
          <a:xfrm rot="5400000">
            <a:off x="-408333" y="1455988"/>
            <a:ext cx="5839016" cy="3837015"/>
          </a:xfrm>
        </p:spPr>
      </p:pic>
      <p:pic>
        <p:nvPicPr>
          <p:cNvPr id="5" name="Picture 4" descr="IMG_6651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3" t="7553" r="7103" b="6187"/>
          <a:stretch/>
        </p:blipFill>
        <p:spPr>
          <a:xfrm rot="5400000">
            <a:off x="3613692" y="1396364"/>
            <a:ext cx="5839018" cy="395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86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6776088_ori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0"/>
          <a:stretch/>
        </p:blipFill>
        <p:spPr>
          <a:xfrm>
            <a:off x="3674240" y="3248298"/>
            <a:ext cx="4984619" cy="32490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56164"/>
            <a:ext cx="7024744" cy="1143000"/>
          </a:xfrm>
        </p:spPr>
        <p:txBody>
          <a:bodyPr/>
          <a:lstStyle/>
          <a:p>
            <a:r>
              <a:rPr lang="en-US" dirty="0" smtClean="0"/>
              <a:t>Classroom Routines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332" y="1791604"/>
            <a:ext cx="6777317" cy="3508977"/>
          </a:xfrm>
        </p:spPr>
        <p:txBody>
          <a:bodyPr>
            <a:normAutofit/>
          </a:bodyPr>
          <a:lstStyle/>
          <a:p>
            <a:r>
              <a:rPr lang="en-US" dirty="0" smtClean="0"/>
              <a:t>Routines need to be taught too</a:t>
            </a:r>
            <a:endParaRPr lang="en-US" sz="1800" dirty="0" smtClean="0"/>
          </a:p>
          <a:p>
            <a:pPr marL="68580" indent="0">
              <a:buNone/>
            </a:pPr>
            <a:endParaRPr lang="en-US" sz="800" dirty="0"/>
          </a:p>
          <a:p>
            <a:pPr lvl="1"/>
            <a:r>
              <a:rPr lang="en-US" dirty="0" smtClean="0"/>
              <a:t>Coming into class</a:t>
            </a:r>
          </a:p>
          <a:p>
            <a:pPr marL="685800" lvl="2" indent="0">
              <a:buNone/>
            </a:pPr>
            <a:endParaRPr lang="en-US" sz="800" dirty="0" smtClean="0"/>
          </a:p>
          <a:p>
            <a:pPr lvl="1"/>
            <a:r>
              <a:rPr lang="en-US" dirty="0" smtClean="0"/>
              <a:t>Leaving class</a:t>
            </a:r>
          </a:p>
          <a:p>
            <a:pPr marL="685800" lvl="2" indent="0">
              <a:buNone/>
            </a:pPr>
            <a:endParaRPr lang="en-US" sz="800" dirty="0" smtClean="0"/>
          </a:p>
          <a:p>
            <a:pPr lvl="1"/>
            <a:r>
              <a:rPr lang="en-US" dirty="0" smtClean="0"/>
              <a:t>Transition from </a:t>
            </a:r>
          </a:p>
          <a:p>
            <a:pPr marL="365760" lvl="1" indent="0">
              <a:buNone/>
            </a:pPr>
            <a:r>
              <a:rPr lang="en-US" dirty="0" smtClean="0"/>
              <a:t>    task to task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715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67269"/>
          </a:xfrm>
        </p:spPr>
        <p:txBody>
          <a:bodyPr/>
          <a:lstStyle/>
          <a:p>
            <a:r>
              <a:rPr lang="en-US" dirty="0" smtClean="0"/>
              <a:t>Classroom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668" y="2032000"/>
            <a:ext cx="7501466" cy="380062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2400" dirty="0" smtClean="0"/>
              <a:t>“Time not scheduled in a classroom is an open invitation for disruptive behavior.”</a:t>
            </a:r>
          </a:p>
          <a:p>
            <a:pPr marL="0" indent="0" algn="ctr">
              <a:buNone/>
            </a:pPr>
            <a:r>
              <a:rPr lang="en-US" sz="1800" dirty="0" smtClean="0"/>
              <a:t>(Rhode, Jenson, &amp; </a:t>
            </a:r>
            <a:r>
              <a:rPr lang="en-US" sz="1800" dirty="0" err="1" smtClean="0"/>
              <a:t>Reavis</a:t>
            </a:r>
            <a:r>
              <a:rPr lang="en-US" sz="1800" dirty="0" smtClean="0"/>
              <a:t>, 2010)</a:t>
            </a:r>
          </a:p>
          <a:p>
            <a:endParaRPr lang="en-US" dirty="0"/>
          </a:p>
          <a:p>
            <a:r>
              <a:rPr lang="en-US" dirty="0" smtClean="0"/>
              <a:t>70% of the day must be scheduled for academic activity</a:t>
            </a:r>
          </a:p>
          <a:p>
            <a:r>
              <a:rPr lang="en-US" dirty="0" smtClean="0"/>
              <a:t>The remaining time should be structured as well!</a:t>
            </a:r>
          </a:p>
          <a:p>
            <a:pPr marL="114300" indent="0">
              <a:buNone/>
            </a:pPr>
            <a:endParaRPr lang="en-US" sz="800" dirty="0" smtClean="0"/>
          </a:p>
          <a:p>
            <a:pPr marL="114300" indent="0">
              <a:buNone/>
            </a:pPr>
            <a:r>
              <a:rPr lang="en-US" sz="2000" dirty="0" smtClean="0"/>
              <a:t>	</a:t>
            </a:r>
            <a:r>
              <a:rPr lang="en-US" sz="2000" u="sng" dirty="0" smtClean="0"/>
              <a:t>For Example:</a:t>
            </a:r>
          </a:p>
          <a:p>
            <a:pPr lvl="2"/>
            <a:r>
              <a:rPr lang="en-US" dirty="0" smtClean="0"/>
              <a:t>4.5 hours elementary</a:t>
            </a:r>
          </a:p>
          <a:p>
            <a:pPr lvl="2"/>
            <a:r>
              <a:rPr lang="en-US" dirty="0" smtClean="0"/>
              <a:t>63 minutes of a 90 minute period for secondary</a:t>
            </a:r>
          </a:p>
          <a:p>
            <a:pPr marL="411480" lvl="1" indent="0">
              <a:buNone/>
            </a:pPr>
            <a:endParaRPr lang="en-US" sz="800" dirty="0" smtClean="0"/>
          </a:p>
          <a:p>
            <a:pPr lvl="1"/>
            <a:r>
              <a:rPr lang="en-US" dirty="0" smtClean="0"/>
              <a:t>In elementary </a:t>
            </a:r>
            <a:r>
              <a:rPr lang="en-US" dirty="0"/>
              <a:t>i</a:t>
            </a:r>
            <a:r>
              <a:rPr lang="en-US" dirty="0" smtClean="0"/>
              <a:t>ncludes academic time, transitions, recess, and lunch</a:t>
            </a:r>
          </a:p>
          <a:p>
            <a:pPr marL="411480" lvl="1" indent="0">
              <a:buNone/>
            </a:pPr>
            <a:endParaRPr lang="en-US" sz="800" dirty="0" smtClean="0"/>
          </a:p>
          <a:p>
            <a:pPr lvl="1"/>
            <a:r>
              <a:rPr lang="en-US" dirty="0" smtClean="0"/>
              <a:t>Strategies such as peer tutoring and cooperative learning can help teachers meet this goal</a:t>
            </a:r>
          </a:p>
        </p:txBody>
      </p:sp>
    </p:spTree>
    <p:extLst>
      <p:ext uri="{BB962C8B-B14F-4D97-AF65-F5344CB8AC3E}">
        <p14:creationId xmlns:p14="http://schemas.microsoft.com/office/powerpoint/2010/main" val="2496408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35003"/>
          </a:xfrm>
        </p:spPr>
        <p:txBody>
          <a:bodyPr/>
          <a:lstStyle/>
          <a:p>
            <a:r>
              <a:rPr lang="en-US" dirty="0" smtClean="0"/>
              <a:t>Authority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6399" y="2082800"/>
            <a:ext cx="7499076" cy="374982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If you look the part of someone with authority and knowledge, you are far more likely to get students to </a:t>
            </a:r>
            <a:r>
              <a:rPr lang="en-US" dirty="0" smtClean="0"/>
              <a:t>comply.</a:t>
            </a:r>
            <a:endParaRPr lang="en-US" dirty="0"/>
          </a:p>
          <a:p>
            <a:endParaRPr lang="en-US" dirty="0"/>
          </a:p>
          <a:p>
            <a:r>
              <a:rPr lang="en-US" dirty="0"/>
              <a:t>Factors that help a student to identify you as the “authority”:</a:t>
            </a:r>
          </a:p>
          <a:p>
            <a:pPr lvl="1"/>
            <a:r>
              <a:rPr lang="en-US" dirty="0"/>
              <a:t>Good classroom rules</a:t>
            </a:r>
          </a:p>
          <a:p>
            <a:pPr lvl="1"/>
            <a:r>
              <a:rPr lang="en-US" dirty="0"/>
              <a:t>Structured schedule</a:t>
            </a:r>
          </a:p>
          <a:p>
            <a:pPr lvl="1"/>
            <a:r>
              <a:rPr lang="en-US" dirty="0"/>
              <a:t>Proactive behavior management </a:t>
            </a:r>
            <a:r>
              <a:rPr lang="en-US" dirty="0" smtClean="0"/>
              <a:t>program</a:t>
            </a:r>
            <a:endParaRPr lang="en-US" dirty="0"/>
          </a:p>
          <a:p>
            <a:pPr lvl="1"/>
            <a:r>
              <a:rPr lang="en-US" dirty="0"/>
              <a:t>Consistency</a:t>
            </a:r>
          </a:p>
          <a:p>
            <a:pPr lvl="1"/>
            <a:r>
              <a:rPr lang="en-US" dirty="0"/>
              <a:t>Professionalism</a:t>
            </a:r>
          </a:p>
          <a:p>
            <a:pPr lvl="2"/>
            <a:r>
              <a:rPr lang="en-US" dirty="0"/>
              <a:t>dress, language, body language,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679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is the #1 antecedent to noncompliance? </a:t>
            </a:r>
            <a:endParaRPr lang="en-US" sz="2800" dirty="0"/>
          </a:p>
          <a:p>
            <a:pPr marL="68580" indent="0" algn="ctr">
              <a:buNone/>
            </a:pPr>
            <a:r>
              <a:rPr lang="en-US" sz="6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Teacher Requests</a:t>
            </a:r>
            <a:endParaRPr lang="en-US" sz="6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595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good classroom management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907" y="2302933"/>
            <a:ext cx="6777317" cy="408093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Significant loss of instructional time</a:t>
            </a:r>
          </a:p>
          <a:p>
            <a:pPr lvl="1"/>
            <a:r>
              <a:rPr lang="en-US" dirty="0"/>
              <a:t>19% of teachers report losing 2-3 hours </a:t>
            </a:r>
            <a:r>
              <a:rPr lang="en-US" dirty="0" smtClean="0"/>
              <a:t>weekly</a:t>
            </a:r>
          </a:p>
          <a:p>
            <a:pPr lvl="1"/>
            <a:r>
              <a:rPr lang="en-US" dirty="0" smtClean="0"/>
              <a:t>17% of teachers report losing 4 hours or more weekly</a:t>
            </a:r>
          </a:p>
          <a:p>
            <a:pPr lvl="2"/>
            <a:r>
              <a:rPr lang="en-US" dirty="0" smtClean="0"/>
              <a:t>(Walker, Ramsey, &amp; Gresham, 2004)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Targeting on-task behavior leads to improvements in </a:t>
            </a:r>
            <a:br>
              <a:rPr lang="en-US" dirty="0" smtClean="0"/>
            </a:br>
            <a:r>
              <a:rPr lang="en-US" dirty="0" smtClean="0"/>
              <a:t>academic achievement and decreases in problem behavior </a:t>
            </a:r>
          </a:p>
          <a:p>
            <a:pPr lvl="2"/>
            <a:r>
              <a:rPr lang="en-US" dirty="0" smtClean="0"/>
              <a:t>(Wood et al., 1998)</a:t>
            </a:r>
          </a:p>
          <a:p>
            <a:endParaRPr lang="en-US" dirty="0"/>
          </a:p>
          <a:p>
            <a:r>
              <a:rPr lang="en-US" dirty="0"/>
              <a:t>On-task and problem behaviors are </a:t>
            </a:r>
            <a:r>
              <a:rPr lang="en-US" dirty="0" smtClean="0"/>
              <a:t>incompatible</a:t>
            </a:r>
          </a:p>
          <a:p>
            <a:pPr lvl="2"/>
            <a:r>
              <a:rPr lang="en-US" dirty="0" smtClean="0"/>
              <a:t>(</a:t>
            </a:r>
            <a:r>
              <a:rPr lang="en-US" dirty="0" err="1"/>
              <a:t>Ducharme</a:t>
            </a:r>
            <a:r>
              <a:rPr lang="en-US" dirty="0"/>
              <a:t> &amp; </a:t>
            </a:r>
            <a:r>
              <a:rPr lang="en-US" dirty="0" err="1"/>
              <a:t>Schecter</a:t>
            </a:r>
            <a:r>
              <a:rPr lang="en-US" dirty="0"/>
              <a:t>, 2011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Behaviors “spillover”</a:t>
            </a:r>
          </a:p>
          <a:p>
            <a:pPr lvl="2"/>
            <a:r>
              <a:rPr lang="en-US" dirty="0" smtClean="0"/>
              <a:t> (</a:t>
            </a:r>
            <a:r>
              <a:rPr lang="en-US" dirty="0"/>
              <a:t>Greenwood, Horton, Utley, 2002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54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67269"/>
          </a:xfrm>
        </p:spPr>
        <p:txBody>
          <a:bodyPr/>
          <a:lstStyle/>
          <a:p>
            <a:r>
              <a:rPr lang="en-US" dirty="0"/>
              <a:t>Coercion Chain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81200"/>
            <a:ext cx="6777317" cy="3851429"/>
          </a:xfrm>
        </p:spPr>
        <p:txBody>
          <a:bodyPr>
            <a:normAutofit fontScale="70000" lnSpcReduction="20000"/>
          </a:bodyPr>
          <a:lstStyle/>
          <a:p>
            <a:pPr marL="68580" indent="0">
              <a:buNone/>
            </a:pPr>
            <a:r>
              <a:rPr lang="en-US" dirty="0"/>
              <a:t>Withdraws request </a:t>
            </a:r>
            <a:r>
              <a:rPr lang="en-US" dirty="0" smtClean="0"/>
              <a:t>or		Stops Tantrum</a:t>
            </a:r>
          </a:p>
          <a:p>
            <a:pPr marL="68580" indent="0">
              <a:buNone/>
            </a:pPr>
            <a:r>
              <a:rPr lang="en-US" dirty="0" smtClean="0"/>
              <a:t>Negotiates			</a:t>
            </a:r>
          </a:p>
          <a:p>
            <a:endParaRPr lang="en-US" dirty="0"/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dirty="0"/>
              <a:t>Now you have had it</a:t>
            </a:r>
            <a:r>
              <a:rPr lang="en-US" dirty="0" smtClean="0"/>
              <a:t>!		</a:t>
            </a:r>
            <a:r>
              <a:rPr lang="en-US" dirty="0"/>
              <a:t>Tantrums, </a:t>
            </a:r>
            <a:r>
              <a:rPr lang="en-US" dirty="0" smtClean="0"/>
              <a:t>Aggression</a:t>
            </a:r>
            <a:endParaRPr lang="en-US" dirty="0"/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endParaRPr lang="en-US" dirty="0"/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dirty="0"/>
              <a:t>You had better? (Yells</a:t>
            </a:r>
            <a:r>
              <a:rPr lang="en-US" dirty="0" smtClean="0"/>
              <a:t>)		</a:t>
            </a:r>
            <a:r>
              <a:rPr lang="en-US" dirty="0"/>
              <a:t>Makes excuses, </a:t>
            </a:r>
            <a:r>
              <a:rPr lang="en-US" dirty="0" smtClean="0"/>
              <a:t>argues</a:t>
            </a:r>
            <a:endParaRPr lang="en-US" dirty="0"/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endParaRPr lang="en-US" dirty="0"/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dirty="0"/>
              <a:t>Come on, Please…</a:t>
            </a:r>
            <a:r>
              <a:rPr lang="en-US" dirty="0" smtClean="0"/>
              <a:t>.		Delays</a:t>
            </a:r>
            <a:endParaRPr lang="en-US" dirty="0"/>
          </a:p>
          <a:p>
            <a:endParaRPr lang="en-US" dirty="0"/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dirty="0"/>
              <a:t>Wouldn’t you like to________</a:t>
            </a:r>
            <a:r>
              <a:rPr lang="en-US" dirty="0" smtClean="0"/>
              <a:t>?	Ignores</a:t>
            </a:r>
            <a:endParaRPr lang="en-US" dirty="0"/>
          </a:p>
          <a:p>
            <a:pPr marL="68580" indent="0">
              <a:buNone/>
            </a:pPr>
            <a:endParaRPr lang="en-US" dirty="0">
              <a:sym typeface="Wingdings"/>
            </a:endParaRPr>
          </a:p>
          <a:p>
            <a:pPr marL="68580" indent="0">
              <a:buNone/>
            </a:pP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				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</a:t>
            </a:r>
            <a:endParaRPr lang="en-US" dirty="0"/>
          </a:p>
          <a:p>
            <a:pPr marL="68580" indent="0">
              <a:buNone/>
            </a:pPr>
            <a:endParaRPr lang="en-US" dirty="0"/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endParaRPr lang="en-US" u="sng" dirty="0"/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b="1" u="sng" dirty="0" smtClean="0"/>
              <a:t>ADULT</a:t>
            </a:r>
            <a:r>
              <a:rPr lang="en-US" b="1" dirty="0" smtClean="0"/>
              <a:t>				</a:t>
            </a:r>
            <a:r>
              <a:rPr lang="en-US" b="1" u="sng" dirty="0" smtClean="0"/>
              <a:t>Child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89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90273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Variables that affect compliance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133600"/>
            <a:ext cx="6777317" cy="418253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Do not use questions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Get close to the student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Eye contact</a:t>
            </a:r>
          </a:p>
          <a:p>
            <a:endParaRPr lang="en-US" dirty="0" smtClean="0"/>
          </a:p>
          <a:p>
            <a:r>
              <a:rPr lang="en-US" dirty="0" smtClean="0"/>
              <a:t>Allow time to respond (5-10 Seconds)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Specifically describe what you want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Do not nag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Remain calm and unemotional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Recognize and verbally reinforce students when they do as you ask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262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823119"/>
            <a:ext cx="906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chemeClr val="accent1"/>
                </a:solidFill>
                <a:latin typeface="Times New Roman" charset="0"/>
                <a:cs typeface="ＭＳ Ｐゴシック" charset="0"/>
              </a:rPr>
              <a:t>Precision Requests</a:t>
            </a:r>
            <a:endParaRPr lang="en-US" sz="2400" b="1" dirty="0" smtClean="0">
              <a:solidFill>
                <a:schemeClr val="accent1"/>
              </a:solidFill>
              <a:latin typeface="Times New Roman" charset="0"/>
              <a:cs typeface="ＭＳ Ｐゴシック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762000" y="1657350"/>
            <a:ext cx="7924800" cy="472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000" b="1" dirty="0" smtClean="0">
                <a:solidFill>
                  <a:srgbClr val="330033"/>
                </a:solidFill>
                <a:latin typeface="Times New Roman" charset="0"/>
                <a:cs typeface="ＭＳ Ｐゴシック" charset="0"/>
              </a:rPr>
              <a:t>1. </a:t>
            </a:r>
            <a:r>
              <a:rPr lang="en-US" sz="3000" b="1" dirty="0" smtClean="0">
                <a:solidFill>
                  <a:srgbClr val="000000"/>
                </a:solidFill>
                <a:latin typeface="Times New Roman" charset="0"/>
                <a:cs typeface="ＭＳ Ｐゴシック" charset="0"/>
              </a:rPr>
              <a:t>“Name, </a:t>
            </a:r>
            <a:r>
              <a:rPr lang="en-US" sz="3000" b="1" u="sng" dirty="0" smtClean="0">
                <a:solidFill>
                  <a:srgbClr val="000000"/>
                </a:solidFill>
                <a:latin typeface="Times New Roman" charset="0"/>
                <a:cs typeface="ＭＳ Ｐゴシック" charset="0"/>
              </a:rPr>
              <a:t>direction</a:t>
            </a:r>
            <a:r>
              <a:rPr lang="en-US" sz="3000" b="1" dirty="0" smtClean="0">
                <a:solidFill>
                  <a:srgbClr val="000000"/>
                </a:solidFill>
                <a:latin typeface="Times New Roman" charset="0"/>
                <a:cs typeface="ＭＳ Ｐゴシック" charset="0"/>
              </a:rPr>
              <a:t>, please”	</a:t>
            </a:r>
            <a:r>
              <a:rPr lang="en-US" sz="3000" dirty="0" smtClean="0">
                <a:solidFill>
                  <a:srgbClr val="000000"/>
                </a:solidFill>
                <a:latin typeface="Times New Roman" charset="0"/>
                <a:cs typeface="ＭＳ Ｐゴシック" charset="0"/>
              </a:rPr>
              <a:t>				       WAIT 3 - 5 seconds					   (students with no language delays)	       WAIT 7 - 10 seconds					   (students with language delays)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800" dirty="0" smtClean="0">
              <a:solidFill>
                <a:srgbClr val="000000"/>
              </a:solidFill>
              <a:latin typeface="Times New Roman" charset="0"/>
              <a:cs typeface="ＭＳ Ｐゴシック" charset="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charset="0"/>
                <a:cs typeface="ＭＳ Ｐゴシック" charset="0"/>
              </a:rPr>
              <a:t>	</a:t>
            </a:r>
            <a:r>
              <a:rPr lang="en-US" sz="3200" dirty="0" smtClean="0">
                <a:solidFill>
                  <a:srgbClr val="000000"/>
                </a:solidFill>
                <a:latin typeface="Times New Roman" charset="0"/>
                <a:cs typeface="ＭＳ Ｐゴシック" charset="0"/>
              </a:rPr>
              <a:t>Compliance			Non- 		REINFORCE! 		Compliance						</a:t>
            </a:r>
            <a:r>
              <a:rPr lang="en-US" sz="3200" dirty="0" smtClean="0">
                <a:solidFill>
                  <a:srgbClr val="000000"/>
                </a:solidFill>
                <a:latin typeface="Times New Roman" charset="0"/>
                <a:cs typeface="ＭＳ Ｐゴシック" charset="0"/>
                <a:sym typeface="Wingdings" charset="0"/>
              </a:rPr>
              <a:t></a:t>
            </a:r>
          </a:p>
        </p:txBody>
      </p:sp>
    </p:spTree>
    <p:extLst>
      <p:ext uri="{BB962C8B-B14F-4D97-AF65-F5344CB8AC3E}">
        <p14:creationId xmlns:p14="http://schemas.microsoft.com/office/powerpoint/2010/main" val="4045283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715962"/>
            <a:ext cx="906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rgbClr val="94C600"/>
                </a:solidFill>
                <a:latin typeface="Times New Roman" charset="0"/>
                <a:cs typeface="ＭＳ Ｐゴシック" charset="0"/>
              </a:rPr>
              <a:t>Precision Requests</a:t>
            </a:r>
            <a:endParaRPr lang="en-US" sz="2400" b="1" dirty="0" smtClean="0">
              <a:solidFill>
                <a:srgbClr val="94C600"/>
              </a:solidFill>
              <a:latin typeface="Times New Roman" charset="0"/>
              <a:cs typeface="ＭＳ Ｐゴシック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762000" y="1295400"/>
            <a:ext cx="7924800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000" b="1" dirty="0" smtClean="0">
                <a:solidFill>
                  <a:srgbClr val="330033"/>
                </a:solidFill>
                <a:latin typeface="Times New Roman" charset="0"/>
                <a:cs typeface="ＭＳ Ｐゴシック" charset="0"/>
              </a:rPr>
              <a:t>2. “</a:t>
            </a:r>
            <a:r>
              <a:rPr lang="en-US" sz="3000" b="1" dirty="0" smtClean="0">
                <a:solidFill>
                  <a:srgbClr val="000000"/>
                </a:solidFill>
                <a:latin typeface="Times New Roman" charset="0"/>
                <a:cs typeface="ＭＳ Ｐゴシック" charset="0"/>
              </a:rPr>
              <a:t>Name, </a:t>
            </a:r>
            <a:r>
              <a:rPr lang="en-US" sz="3000" b="1" i="1" dirty="0" smtClean="0">
                <a:solidFill>
                  <a:srgbClr val="000000"/>
                </a:solidFill>
                <a:latin typeface="Times New Roman" charset="0"/>
                <a:cs typeface="ＭＳ Ｐゴシック" charset="0"/>
              </a:rPr>
              <a:t>you need</a:t>
            </a:r>
            <a:r>
              <a:rPr lang="en-US" sz="3000" b="1" dirty="0" smtClean="0">
                <a:solidFill>
                  <a:srgbClr val="000000"/>
                </a:solidFill>
                <a:latin typeface="Times New Roman" charset="0"/>
                <a:cs typeface="ＭＳ Ｐゴシック" charset="0"/>
              </a:rPr>
              <a:t> </a:t>
            </a:r>
            <a:r>
              <a:rPr lang="en-US" sz="3000" b="1" i="1" dirty="0" smtClean="0">
                <a:solidFill>
                  <a:srgbClr val="000000"/>
                </a:solidFill>
                <a:latin typeface="Times New Roman" charset="0"/>
                <a:cs typeface="ＭＳ Ｐゴシック" charset="0"/>
              </a:rPr>
              <a:t>to</a:t>
            </a:r>
            <a:r>
              <a:rPr lang="en-US" sz="3000" b="1" dirty="0" smtClean="0">
                <a:solidFill>
                  <a:srgbClr val="000000"/>
                </a:solidFill>
                <a:latin typeface="Times New Roman" charset="0"/>
                <a:cs typeface="ＭＳ Ｐゴシック" charset="0"/>
              </a:rPr>
              <a:t> </a:t>
            </a:r>
            <a:r>
              <a:rPr lang="en-US" sz="3000" b="1" u="sng" dirty="0" smtClean="0">
                <a:solidFill>
                  <a:srgbClr val="000000"/>
                </a:solidFill>
                <a:latin typeface="Times New Roman" charset="0"/>
                <a:cs typeface="ＭＳ Ｐゴシック" charset="0"/>
              </a:rPr>
              <a:t>direction</a:t>
            </a:r>
            <a:r>
              <a:rPr lang="en-US" sz="3000" b="1" dirty="0" smtClean="0">
                <a:solidFill>
                  <a:srgbClr val="000000"/>
                </a:solidFill>
                <a:latin typeface="Times New Roman" charset="0"/>
                <a:cs typeface="ＭＳ Ｐゴシック" charset="0"/>
              </a:rPr>
              <a:t>.”	</a:t>
            </a:r>
            <a:r>
              <a:rPr lang="en-US" sz="3000" dirty="0" smtClean="0">
                <a:solidFill>
                  <a:srgbClr val="000000"/>
                </a:solidFill>
                <a:latin typeface="Times New Roman" charset="0"/>
                <a:cs typeface="ＭＳ Ｐゴシック" charset="0"/>
              </a:rPr>
              <a:t>			        WAIT 3 - 5 seconds					     (students with no language delays)	        WAIT 7 - 10 seconds					     (students with language delays)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000" dirty="0" smtClean="0">
                <a:solidFill>
                  <a:srgbClr val="000000"/>
                </a:solidFill>
                <a:latin typeface="Times New Roman" charset="0"/>
                <a:cs typeface="ＭＳ Ｐゴシック" charset="0"/>
              </a:rPr>
              <a:t>	Compliance			Non-			REINFORCE! 		Compliance						</a:t>
            </a:r>
            <a:r>
              <a:rPr lang="en-US" sz="3000" dirty="0" smtClean="0">
                <a:solidFill>
                  <a:srgbClr val="000000"/>
                </a:solidFill>
                <a:latin typeface="Times New Roman" charset="0"/>
                <a:cs typeface="ＭＳ Ｐゴシック" charset="0"/>
                <a:sym typeface="Wingdings" charset="0"/>
              </a:rPr>
              <a:t></a:t>
            </a:r>
            <a:endParaRPr lang="en-US" sz="3000" dirty="0" smtClean="0">
              <a:solidFill>
                <a:srgbClr val="000000"/>
              </a:solidFill>
              <a:latin typeface="Times New Roman" charset="0"/>
              <a:cs typeface="ＭＳ Ｐゴシック" charset="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rgbClr val="330033"/>
                </a:solidFill>
                <a:latin typeface="Times New Roman" charset="0"/>
                <a:cs typeface="ＭＳ Ｐゴシック" charset="0"/>
              </a:rPr>
              <a:t>		             Follow Through</a:t>
            </a:r>
          </a:p>
        </p:txBody>
      </p:sp>
    </p:spTree>
    <p:extLst>
      <p:ext uri="{BB962C8B-B14F-4D97-AF65-F5344CB8AC3E}">
        <p14:creationId xmlns:p14="http://schemas.microsoft.com/office/powerpoint/2010/main" val="2753232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56164"/>
            <a:ext cx="7024744" cy="114300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43491" y="1761067"/>
            <a:ext cx="7152241" cy="465666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P</a:t>
            </a:r>
            <a:r>
              <a:rPr lang="en-US" dirty="0" smtClean="0"/>
              <a:t>ractice using </a:t>
            </a:r>
            <a:r>
              <a:rPr lang="en-US" u="sng" dirty="0" smtClean="0"/>
              <a:t>precision requests</a:t>
            </a:r>
            <a:r>
              <a:rPr lang="en-US" dirty="0" smtClean="0"/>
              <a:t> with a partner for the following scenarios:</a:t>
            </a:r>
          </a:p>
          <a:p>
            <a:pPr marL="0" indent="0">
              <a:buNone/>
            </a:pPr>
            <a:endParaRPr lang="en-US" dirty="0"/>
          </a:p>
          <a:p>
            <a:pPr marL="822960" lvl="1" indent="-457200">
              <a:buFont typeface="+mj-ea"/>
              <a:buAutoNum type="circleNumDbPlain"/>
            </a:pPr>
            <a:r>
              <a:rPr lang="en-US" dirty="0" smtClean="0"/>
              <a:t>A student is running around your classroom with his hands in the air and you would like for him to sit down so that you can talk.</a:t>
            </a:r>
          </a:p>
          <a:p>
            <a:pPr marL="822960" lvl="1" indent="-457200">
              <a:buFont typeface="+mj-ea"/>
              <a:buAutoNum type="circleNumDbPlain"/>
            </a:pPr>
            <a:endParaRPr lang="en-US" dirty="0" smtClean="0"/>
          </a:p>
          <a:p>
            <a:pPr marL="822960" lvl="1" indent="-457200">
              <a:buFont typeface="+mj-ea"/>
              <a:buAutoNum type="circleNumDbPlain"/>
            </a:pPr>
            <a:r>
              <a:rPr lang="en-US" dirty="0" smtClean="0"/>
              <a:t>A student has been sent to you classroom for a Think Time. She has been there for a few minutes and has started a riveting conversation with some of your students. </a:t>
            </a:r>
            <a:r>
              <a:rPr lang="en-US" dirty="0"/>
              <a:t>S</a:t>
            </a:r>
            <a:r>
              <a:rPr lang="en-US" dirty="0" smtClean="0"/>
              <a:t>he has not started the assigned work that she has brought with her.</a:t>
            </a:r>
          </a:p>
          <a:p>
            <a:pPr marL="822960" lvl="1" indent="-457200">
              <a:buFont typeface="+mj-ea"/>
              <a:buAutoNum type="circleNumDbPlain"/>
            </a:pPr>
            <a:endParaRPr lang="en-US" dirty="0"/>
          </a:p>
          <a:p>
            <a:pPr marL="822960" lvl="1" indent="-457200">
              <a:buFont typeface="+mj-ea"/>
              <a:buAutoNum type="circleNumDbPlain"/>
            </a:pPr>
            <a:r>
              <a:rPr lang="en-US" dirty="0" smtClean="0"/>
              <a:t>A group of students have snuck a football into the cafeteria and are attempting to reenact a play from last night’s big game. A particular student sees you and attempts to hide the football behind his back as you approach.  </a:t>
            </a:r>
          </a:p>
          <a:p>
            <a:pPr marL="822960" lvl="1" indent="-457200">
              <a:buFont typeface="+mj-ea"/>
              <a:buAutoNum type="circleNumDbPlain"/>
            </a:pP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55686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Target Behaviors Needs </a:t>
            </a:r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B</a:t>
            </a:r>
            <a:r>
              <a:rPr lang="en-US" dirty="0" smtClean="0"/>
              <a:t>e </a:t>
            </a:r>
            <a:r>
              <a:rPr lang="en-US" dirty="0"/>
              <a:t>R</a:t>
            </a:r>
            <a:r>
              <a:rPr lang="en-US" dirty="0" smtClean="0"/>
              <a:t>einforced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endParaRPr lang="en-US" sz="1800" dirty="0" smtClean="0"/>
          </a:p>
          <a:p>
            <a:pPr marL="0" lvl="0" indent="0" algn="ctr">
              <a:buNone/>
            </a:pPr>
            <a:r>
              <a:rPr lang="en-US" sz="4800" dirty="0" smtClean="0">
                <a:solidFill>
                  <a:srgbClr val="008000"/>
                </a:solidFill>
              </a:rPr>
              <a:t>“Where attention goes, behavior grows!”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sz="20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379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Reinforcement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FF6700"/>
                </a:solidFill>
              </a:rPr>
              <a:t>critical</a:t>
            </a:r>
            <a:r>
              <a:rPr lang="en-US" dirty="0" smtClean="0">
                <a:solidFill>
                  <a:srgbClr val="FF6700"/>
                </a:solidFill>
              </a:rPr>
              <a:t> </a:t>
            </a:r>
            <a:r>
              <a:rPr lang="en-US" dirty="0" smtClean="0"/>
              <a:t>element in effective classroom management is determining the positive reinforcement that will be made available</a:t>
            </a:r>
          </a:p>
          <a:p>
            <a:endParaRPr lang="en-US" dirty="0" smtClean="0"/>
          </a:p>
          <a:p>
            <a:r>
              <a:rPr lang="en-US" dirty="0" smtClean="0"/>
              <a:t>Reinforcement is always </a:t>
            </a:r>
            <a:br>
              <a:rPr lang="en-US" dirty="0" smtClean="0"/>
            </a:br>
            <a:r>
              <a:rPr lang="en-US" dirty="0" smtClean="0"/>
              <a:t>given after the desired </a:t>
            </a:r>
            <a:br>
              <a:rPr lang="en-US" dirty="0" smtClean="0"/>
            </a:br>
            <a:r>
              <a:rPr lang="en-US" dirty="0" smtClean="0"/>
              <a:t>behavior </a:t>
            </a:r>
            <a:r>
              <a:rPr lang="en-US" b="1" dirty="0" smtClean="0">
                <a:solidFill>
                  <a:srgbClr val="FF6700"/>
                </a:solidFill>
              </a:rPr>
              <a:t>NEVER </a:t>
            </a:r>
            <a:r>
              <a:rPr lang="en-US" dirty="0" smtClean="0"/>
              <a:t>before.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19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</a:t>
            </a:r>
            <a:r>
              <a:rPr lang="en-US" dirty="0"/>
              <a:t>Y</a:t>
            </a:r>
            <a:r>
              <a:rPr lang="en-US" dirty="0" smtClean="0"/>
              <a:t>our Rewards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 smtClean="0">
                <a:solidFill>
                  <a:srgbClr val="FF6700"/>
                </a:solidFill>
              </a:rPr>
              <a:t>Observe </a:t>
            </a:r>
            <a:r>
              <a:rPr lang="en-US" dirty="0" smtClean="0"/>
              <a:t>(</a:t>
            </a:r>
            <a:r>
              <a:rPr lang="en-US" dirty="0"/>
              <a:t>by watching students it is possible to determine what they like)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 smtClean="0">
                <a:solidFill>
                  <a:srgbClr val="FF6700"/>
                </a:solidFill>
              </a:rPr>
              <a:t>Survey </a:t>
            </a:r>
            <a:r>
              <a:rPr lang="en-US" dirty="0" smtClean="0"/>
              <a:t>students (</a:t>
            </a:r>
            <a:r>
              <a:rPr lang="en-US" dirty="0"/>
              <a:t>many students will be able to give good ideas</a:t>
            </a:r>
            <a:r>
              <a:rPr lang="en-US" dirty="0" smtClean="0"/>
              <a:t>)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 teacher should </a:t>
            </a:r>
            <a:r>
              <a:rPr lang="en-US" dirty="0">
                <a:solidFill>
                  <a:srgbClr val="FF6700"/>
                </a:solidFill>
              </a:rPr>
              <a:t>learn to “think” like a student </a:t>
            </a:r>
            <a:r>
              <a:rPr lang="en-US" dirty="0"/>
              <a:t>in order to select effective reinforcement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  <a:p>
            <a:r>
              <a:rPr lang="en-US" dirty="0" smtClean="0">
                <a:solidFill>
                  <a:srgbClr val="FF6700"/>
                </a:solidFill>
              </a:rPr>
              <a:t>Reinforcement Menu </a:t>
            </a:r>
            <a:r>
              <a:rPr lang="en-US" dirty="0"/>
              <a:t>(teacher </a:t>
            </a:r>
            <a:r>
              <a:rPr lang="en-US" dirty="0" smtClean="0"/>
              <a:t>has student identify items they would like to earn and places them on a menu.)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25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Reinforcement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Natural Positive Reinforcement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/>
              <a:t>of playground equipment, work as a lunch server, pass out papers, help custodian, school dances, assemblies, first in line 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Edible Reinforcement </a:t>
            </a:r>
          </a:p>
          <a:p>
            <a:pPr lvl="1"/>
            <a:r>
              <a:rPr lang="en-US" dirty="0"/>
              <a:t>candy, pop, ice cream, one study in indicated the #1 edible </a:t>
            </a:r>
            <a:r>
              <a:rPr lang="en-US" dirty="0" err="1"/>
              <a:t>reinforcer</a:t>
            </a:r>
            <a:r>
              <a:rPr lang="en-US" dirty="0"/>
              <a:t> for 5-12 year olds was French Fries </a:t>
            </a:r>
            <a:r>
              <a:rPr lang="en-US" dirty="0" smtClean="0"/>
              <a:t>(1980)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Material Reinforcement</a:t>
            </a:r>
          </a:p>
          <a:p>
            <a:pPr lvl="1"/>
            <a:r>
              <a:rPr lang="en-US" dirty="0"/>
              <a:t>new pencil,  toys, self-stick tattoos, </a:t>
            </a:r>
            <a:r>
              <a:rPr lang="en-US" dirty="0" err="1" smtClean="0"/>
              <a:t>hackey</a:t>
            </a:r>
            <a:r>
              <a:rPr lang="en-US" dirty="0" smtClean="0"/>
              <a:t> </a:t>
            </a:r>
            <a:r>
              <a:rPr lang="en-US" dirty="0"/>
              <a:t>sack, games ,#1 material reinforcers for 5-12 year olds was stickers </a:t>
            </a:r>
            <a:r>
              <a:rPr lang="en-US" dirty="0" smtClean="0"/>
              <a:t>(1980)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Social Reinforcement</a:t>
            </a:r>
          </a:p>
          <a:p>
            <a:pPr lvl="1"/>
            <a:r>
              <a:rPr lang="en-US" dirty="0"/>
              <a:t>smile, high five, praise in front of the class, classroom VIP 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1965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22618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Arguments Against Positive Reinforcement….That Are Just Not True!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267" y="2323652"/>
            <a:ext cx="7636933" cy="4432748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buFont typeface="+mj-ea"/>
              <a:buAutoNum type="circleNumDbPlain"/>
            </a:pPr>
            <a:endParaRPr lang="en-US" sz="1300" dirty="0" smtClean="0"/>
          </a:p>
          <a:p>
            <a:pPr marL="457200" indent="-457200">
              <a:buFont typeface="+mj-ea"/>
              <a:buAutoNum type="circleNumDbPlain"/>
            </a:pPr>
            <a:r>
              <a:rPr lang="en-US" dirty="0" smtClean="0"/>
              <a:t>The Bribery Argument</a:t>
            </a:r>
          </a:p>
          <a:p>
            <a:pPr lvl="2">
              <a:buFont typeface="Arial"/>
              <a:buChar char="•"/>
            </a:pPr>
            <a:r>
              <a:rPr lang="en-US" u="sng" dirty="0" smtClean="0"/>
              <a:t>Truth</a:t>
            </a:r>
            <a:r>
              <a:rPr lang="en-US" dirty="0" smtClean="0"/>
              <a:t>: Bribery is an inducement for an illegal or unethical act….not appropriate behavior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A bribe is given before an act, positive reinforcement is given only after a student displays a target behavior</a:t>
            </a:r>
            <a:br>
              <a:rPr lang="en-US" dirty="0" smtClean="0"/>
            </a:br>
            <a:endParaRPr lang="en-US" sz="4100" dirty="0" smtClean="0"/>
          </a:p>
          <a:p>
            <a:pPr marL="457200" indent="-457200">
              <a:buFont typeface="+mj-ea"/>
              <a:buAutoNum type="circleNumDbPlain"/>
            </a:pPr>
            <a:r>
              <a:rPr lang="en-US" dirty="0" smtClean="0"/>
              <a:t>The Fairness Argument</a:t>
            </a:r>
          </a:p>
          <a:p>
            <a:pPr lvl="2"/>
            <a:r>
              <a:rPr lang="en-US" u="sng" dirty="0" smtClean="0"/>
              <a:t>Truth:</a:t>
            </a:r>
            <a:r>
              <a:rPr lang="en-US" dirty="0" smtClean="0"/>
              <a:t> Fairness means to provide each student with what </a:t>
            </a:r>
            <a:br>
              <a:rPr lang="en-US" dirty="0" smtClean="0"/>
            </a:br>
            <a:r>
              <a:rPr lang="en-US" dirty="0" smtClean="0"/>
              <a:t>she need to have an equal chance for success</a:t>
            </a:r>
          </a:p>
          <a:p>
            <a:pPr marL="731520" lvl="1" indent="-457200">
              <a:buFont typeface="+mj-ea"/>
              <a:buAutoNum type="circleNumDbPlain"/>
            </a:pPr>
            <a:endParaRPr lang="en-US" sz="4100" dirty="0" smtClean="0"/>
          </a:p>
          <a:p>
            <a:pPr marL="457200" indent="-457200">
              <a:buFont typeface="+mj-ea"/>
              <a:buAutoNum type="circleNumDbPlain"/>
            </a:pPr>
            <a:r>
              <a:rPr lang="en-US" dirty="0" smtClean="0"/>
              <a:t>The Kills Internal Motivation Argument</a:t>
            </a:r>
          </a:p>
          <a:p>
            <a:pPr lvl="2"/>
            <a:r>
              <a:rPr lang="en-US" u="sng" dirty="0" smtClean="0"/>
              <a:t>Truth</a:t>
            </a:r>
            <a:r>
              <a:rPr lang="en-US" dirty="0" smtClean="0"/>
              <a:t>: If external rewards are given for behavior that is positively </a:t>
            </a:r>
            <a:br>
              <a:rPr lang="en-US" dirty="0" smtClean="0"/>
            </a:br>
            <a:r>
              <a:rPr lang="en-US" dirty="0" smtClean="0"/>
              <a:t>improving, meaningful, and successful, they improve both external </a:t>
            </a:r>
            <a:br>
              <a:rPr lang="en-US" dirty="0" smtClean="0"/>
            </a:br>
            <a:r>
              <a:rPr lang="en-US" dirty="0" smtClean="0"/>
              <a:t>and internal motivation</a:t>
            </a:r>
          </a:p>
          <a:p>
            <a:pPr lvl="2"/>
            <a:r>
              <a:rPr lang="en-US" dirty="0" smtClean="0"/>
              <a:t>All students (and adults) need legitimate and appropriate reinforcement</a:t>
            </a:r>
            <a:br>
              <a:rPr lang="en-US" dirty="0" smtClean="0"/>
            </a:br>
            <a:endParaRPr lang="en-US" sz="4100" dirty="0" smtClean="0"/>
          </a:p>
          <a:p>
            <a:pPr marL="457200" indent="-457200">
              <a:buFont typeface="+mj-ea"/>
              <a:buAutoNum type="circleNumDbPlain"/>
            </a:pPr>
            <a:r>
              <a:rPr lang="en-US" dirty="0" smtClean="0"/>
              <a:t>The Hooked on Praise Argument</a:t>
            </a:r>
          </a:p>
          <a:p>
            <a:pPr lvl="2"/>
            <a:r>
              <a:rPr lang="en-US" u="sng" dirty="0" smtClean="0"/>
              <a:t>Truth: </a:t>
            </a:r>
            <a:r>
              <a:rPr lang="en-US" dirty="0" smtClean="0"/>
              <a:t>There is very little evidence that student become overly dependent on praise!</a:t>
            </a:r>
          </a:p>
          <a:p>
            <a:pPr lvl="2"/>
            <a:r>
              <a:rPr lang="en-US" dirty="0" smtClean="0"/>
              <a:t>Nothing is more important than positively reinforcing students for appropriate behavior!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262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665"/>
          <a:stretch/>
        </p:blipFill>
        <p:spPr>
          <a:xfrm>
            <a:off x="1409700" y="182880"/>
            <a:ext cx="6320928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41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85803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Choose 5-6 </a:t>
            </a:r>
            <a:r>
              <a:rPr lang="en-US" dirty="0" err="1" smtClean="0"/>
              <a:t>reinforcers</a:t>
            </a:r>
            <a:r>
              <a:rPr lang="en-US" dirty="0" smtClean="0"/>
              <a:t> that can be used for your whole class</a:t>
            </a:r>
          </a:p>
          <a:p>
            <a:endParaRPr lang="en-US" dirty="0"/>
          </a:p>
          <a:p>
            <a:r>
              <a:rPr lang="en-US" dirty="0" smtClean="0"/>
              <a:t>If needed, use the provided </a:t>
            </a:r>
            <a:r>
              <a:rPr lang="en-US" dirty="0" err="1" smtClean="0"/>
              <a:t>reinforcer</a:t>
            </a:r>
            <a:r>
              <a:rPr lang="en-US" dirty="0" smtClean="0"/>
              <a:t> list to help generate some ideas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http://www.online-stopwatch.com/candle-timer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033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01136"/>
          </a:xfrm>
        </p:spPr>
        <p:txBody>
          <a:bodyPr/>
          <a:lstStyle/>
          <a:p>
            <a:r>
              <a:rPr lang="en-US" dirty="0" smtClean="0"/>
              <a:t>Systems for </a:t>
            </a:r>
            <a:r>
              <a:rPr lang="en-US" dirty="0"/>
              <a:t>T</a:t>
            </a:r>
            <a:r>
              <a:rPr lang="en-US" dirty="0" smtClean="0"/>
              <a:t>ough </a:t>
            </a:r>
            <a:r>
              <a:rPr lang="en-US" dirty="0"/>
              <a:t>S</a:t>
            </a:r>
            <a:r>
              <a:rPr lang="en-US" dirty="0" smtClean="0"/>
              <a:t>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3359" y="2323652"/>
            <a:ext cx="6777317" cy="3508977"/>
          </a:xfrm>
        </p:spPr>
        <p:txBody>
          <a:bodyPr>
            <a:normAutofit fontScale="62500" lnSpcReduction="20000"/>
          </a:bodyPr>
          <a:lstStyle/>
          <a:p>
            <a:pPr marL="114300" indent="0">
              <a:buNone/>
            </a:pPr>
            <a:r>
              <a:rPr lang="en-US" b="1" u="sng" dirty="0" smtClean="0"/>
              <a:t>Core Assumption</a:t>
            </a:r>
          </a:p>
          <a:p>
            <a:pPr marL="114300" indent="0">
              <a:buNone/>
            </a:pPr>
            <a:endParaRPr lang="en-US" b="1" u="sng" dirty="0" smtClean="0"/>
          </a:p>
          <a:p>
            <a:r>
              <a:rPr lang="en-US" dirty="0"/>
              <a:t>T</a:t>
            </a:r>
            <a:r>
              <a:rPr lang="en-US" dirty="0" smtClean="0"/>
              <a:t>arget students  are in a classroom setting with                                   an appropriately implemented basic management                       system in place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b="1" u="sng" dirty="0" smtClean="0"/>
              <a:t>Important because:</a:t>
            </a:r>
          </a:p>
          <a:p>
            <a:endParaRPr lang="en-US" u="sng" dirty="0" smtClean="0"/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Many students exhibit severe behavior problems as a result of ineffective dysfunctional classroom management</a:t>
            </a:r>
          </a:p>
          <a:p>
            <a:pPr marL="571500" indent="-457200">
              <a:buFont typeface="+mj-lt"/>
              <a:buAutoNum type="arabicPeriod"/>
            </a:pPr>
            <a:endParaRPr lang="en-US" dirty="0" smtClean="0"/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The goal with all difficult kids s to sufficiently change their behavior so that ultimately they can be taught effectively using the basic classroom management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919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665"/>
          <a:stretch/>
        </p:blipFill>
        <p:spPr>
          <a:xfrm>
            <a:off x="1409700" y="182880"/>
            <a:ext cx="6320928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02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Class-wide Behavior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3200" dirty="0" smtClean="0"/>
          </a:p>
          <a:p>
            <a:r>
              <a:rPr lang="en-US" sz="3200" dirty="0" smtClean="0"/>
              <a:t>Group Contingency</a:t>
            </a:r>
          </a:p>
          <a:p>
            <a:endParaRPr lang="en-US" dirty="0" smtClean="0"/>
          </a:p>
          <a:p>
            <a:r>
              <a:rPr lang="en-US" dirty="0"/>
              <a:t>A group contingency is a system for the delivery of a contingency to an entire group, based upon the behavior of the individuals in the group. </a:t>
            </a:r>
          </a:p>
          <a:p>
            <a:pPr lvl="1"/>
            <a:r>
              <a:rPr lang="en-US" dirty="0"/>
              <a:t>Encourages students to reinforce each other for following the rules.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707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71475" y="187325"/>
            <a:ext cx="8772525" cy="5922963"/>
          </a:xfrm>
        </p:spPr>
        <p:txBody>
          <a:bodyPr numCol="1">
            <a:normAutofit fontScale="62500" lnSpcReduction="2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68569" indent="0" algn="ctr">
              <a:buNone/>
            </a:pPr>
            <a:r>
              <a:rPr lang="en-US" sz="12800" b="1" dirty="0" smtClean="0">
                <a:ln/>
                <a:solidFill>
                  <a:schemeClr val="accent3"/>
                </a:solidFill>
              </a:rPr>
              <a:t>Classroom Rules</a:t>
            </a:r>
            <a:endParaRPr lang="en-US" sz="12800" b="1" dirty="0">
              <a:ln/>
              <a:solidFill>
                <a:schemeClr val="accent3"/>
              </a:solidFill>
            </a:endParaRP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 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 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					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 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 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					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 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 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					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 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 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					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 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 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					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 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 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					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 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 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					</a:t>
            </a:r>
          </a:p>
          <a:p>
            <a:pPr marL="68569" indent="0">
              <a:buNone/>
            </a:pPr>
            <a:endParaRPr lang="en-US" b="1" dirty="0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44154"/>
              </p:ext>
            </p:extLst>
          </p:nvPr>
        </p:nvGraphicFramePr>
        <p:xfrm>
          <a:off x="3073812" y="845917"/>
          <a:ext cx="4084629" cy="64274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84629"/>
              </a:tblGrid>
              <a:tr h="172824">
                <a:tc>
                  <a:txBody>
                    <a:bodyPr/>
                    <a:lstStyle/>
                    <a:p>
                      <a:pPr algn="ctr"/>
                      <a:endParaRPr lang="en-US" sz="1800" u="sng" dirty="0">
                        <a:solidFill>
                          <a:schemeClr val="bg1"/>
                        </a:solidFill>
                      </a:endParaRPr>
                    </a:p>
                  </a:txBody>
                  <a:tcPr marL="50800" marR="50800" marT="14288" marB="14288"/>
                </a:tc>
              </a:tr>
              <a:tr h="5637335">
                <a:tc>
                  <a:txBody>
                    <a:bodyPr/>
                    <a:lstStyle/>
                    <a:p>
                      <a:pPr marL="342900" marR="0" lvl="0" indent="-34290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Follow adult direction</a:t>
                      </a:r>
                    </a:p>
                    <a:p>
                      <a:pPr marL="342900" marR="0" lvl="0" indent="-34290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Keep hands, feet, and object to yourself</a:t>
                      </a:r>
                    </a:p>
                    <a:p>
                      <a:pPr marL="342900" marR="0" lvl="0" indent="-34290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Follow the Red/Green sign</a:t>
                      </a:r>
                    </a:p>
                    <a:p>
                      <a:pPr marL="342900" marR="0" lvl="0" indent="-34290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 in your seat unless you have permission to leave it</a:t>
                      </a:r>
                    </a:p>
                    <a:p>
                      <a:pPr marL="342900" marR="0" lvl="0" indent="-34290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Work when you’re supposed to</a:t>
                      </a:r>
                    </a:p>
                    <a:p>
                      <a:pPr marL="342900" marR="0" lvl="0" indent="-34290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14288" marB="1428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030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43490" y="1361650"/>
            <a:ext cx="7024744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What If? Chart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smtClean="0"/>
              <a:t>Step 1</a:t>
            </a:r>
            <a:r>
              <a:rPr lang="en-US" smtClean="0"/>
              <a:t>. Make a “What if? Chart” with two columns. </a:t>
            </a:r>
          </a:p>
          <a:p>
            <a:pPr lvl="1"/>
            <a:r>
              <a:rPr lang="en-US" smtClean="0"/>
              <a:t>List positive consequences in the left column</a:t>
            </a:r>
          </a:p>
          <a:p>
            <a:pPr lvl="1"/>
            <a:r>
              <a:rPr lang="en-US" smtClean="0"/>
              <a:t>List unpleasant consequences in the right column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449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71475" y="187325"/>
            <a:ext cx="8772525" cy="5922963"/>
          </a:xfrm>
        </p:spPr>
        <p:txBody>
          <a:bodyPr numCol="1">
            <a:normAutofit fontScale="62500" lnSpcReduction="2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68569" indent="0" algn="ctr">
              <a:buNone/>
            </a:pPr>
            <a:r>
              <a:rPr lang="en-US" sz="8000" b="1" dirty="0">
                <a:ln/>
                <a:solidFill>
                  <a:schemeClr val="accent3"/>
                </a:solidFill>
              </a:rPr>
              <a:t>What If? Chart	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 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 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					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 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 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					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 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 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					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 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 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					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 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 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					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 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 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					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 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 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					</a:t>
            </a:r>
          </a:p>
          <a:p>
            <a:pPr marL="68569" indent="0">
              <a:buNone/>
            </a:pPr>
            <a:endParaRPr lang="en-US" b="1" dirty="0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908786"/>
              </p:ext>
            </p:extLst>
          </p:nvPr>
        </p:nvGraphicFramePr>
        <p:xfrm>
          <a:off x="519861" y="913578"/>
          <a:ext cx="7709740" cy="58331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54870"/>
                <a:gridCol w="3854870"/>
              </a:tblGrid>
              <a:tr h="295967">
                <a:tc>
                  <a:txBody>
                    <a:bodyPr/>
                    <a:lstStyle/>
                    <a:p>
                      <a:pPr algn="ctr"/>
                      <a:r>
                        <a:rPr lang="en-US" sz="1800" u="sng" dirty="0" smtClean="0">
                          <a:solidFill>
                            <a:schemeClr val="tx1"/>
                          </a:solidFill>
                        </a:rPr>
                        <a:t>What if you do?</a:t>
                      </a:r>
                      <a:endParaRPr lang="en-US" sz="1800" u="sng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14288" marB="14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sng" dirty="0" smtClean="0">
                          <a:solidFill>
                            <a:schemeClr val="tx1"/>
                          </a:solidFill>
                        </a:rPr>
                        <a:t>What If you don’t?</a:t>
                      </a:r>
                      <a:endParaRPr lang="en-US" sz="1800" u="sng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14288" marB="14288"/>
                </a:tc>
              </a:tr>
              <a:tr h="5507947">
                <a:tc>
                  <a:txBody>
                    <a:bodyPr/>
                    <a:lstStyle/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 minutes of free time</a:t>
                      </a:r>
                    </a:p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Skip an assignment</a:t>
                      </a:r>
                    </a:p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15 minutes of class music</a:t>
                      </a:r>
                    </a:p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Mystery treat</a:t>
                      </a:r>
                    </a:p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Pride Ticket</a:t>
                      </a:r>
                    </a:p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14288" marB="14288"/>
                </a:tc>
                <a:tc>
                  <a:txBody>
                    <a:bodyPr/>
                    <a:lstStyle/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Verbal warning</a:t>
                      </a:r>
                    </a:p>
                    <a:p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Wait 9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seconds after class 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Wait 39 seconds after class</a:t>
                      </a:r>
                    </a:p>
                    <a:p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Wait 51 seconds after class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Mystery Consequence Box</a:t>
                      </a:r>
                    </a:p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Loss of rewarding activity</a:t>
                      </a:r>
                    </a:p>
                    <a:p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Seat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change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Phone call home</a:t>
                      </a:r>
                      <a:br>
                        <a:rPr lang="en-US" sz="16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50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endParaRPr kumimoji="0" lang="en-US" sz="2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Serious Behavior Clauses</a:t>
                      </a:r>
                    </a:p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Principal’s office referral</a:t>
                      </a:r>
                    </a:p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Suspension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14288" marB="14288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72" y="5151887"/>
            <a:ext cx="3048058" cy="1453821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>
          <a:xfrm>
            <a:off x="85384" y="440258"/>
            <a:ext cx="3927815" cy="4741333"/>
          </a:xfrm>
          <a:prstGeom prst="donut">
            <a:avLst>
              <a:gd name="adj" fmla="val 2336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510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794923"/>
            <a:ext cx="7716837" cy="1447800"/>
          </a:xfrm>
        </p:spPr>
        <p:txBody>
          <a:bodyPr/>
          <a:lstStyle/>
          <a:p>
            <a:r>
              <a:rPr lang="en-US" dirty="0"/>
              <a:t>What If? Chart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7" y="2396814"/>
            <a:ext cx="7716838" cy="3388658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effectLst/>
              </a:rPr>
              <a:t>Step </a:t>
            </a:r>
            <a:r>
              <a:rPr lang="en-US" b="1" u="sng" dirty="0">
                <a:effectLst/>
              </a:rPr>
              <a:t>2.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 Write the rewards on the left side of the chart.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8956748"/>
              </p:ext>
            </p:extLst>
          </p:nvPr>
        </p:nvGraphicFramePr>
        <p:xfrm>
          <a:off x="2249798" y="3106334"/>
          <a:ext cx="6067012" cy="3181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3506"/>
                <a:gridCol w="3033506"/>
              </a:tblGrid>
              <a:tr h="268112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Elementary Students</a:t>
                      </a:r>
                      <a:endParaRPr lang="en-US" sz="1500" dirty="0"/>
                    </a:p>
                  </a:txBody>
                  <a:tcPr marL="75823" marR="75823" marT="37911" marB="37911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Secondary Students</a:t>
                      </a:r>
                      <a:endParaRPr lang="en-US" sz="1500" dirty="0"/>
                    </a:p>
                  </a:txBody>
                  <a:tcPr marL="75823" marR="75823" marT="37911" marB="37911"/>
                </a:tc>
              </a:tr>
              <a:tr h="22784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Read a story</a:t>
                      </a:r>
                      <a:r>
                        <a:rPr lang="en-US" sz="1200" baseline="0" dirty="0" smtClean="0"/>
                        <a:t> to the class</a:t>
                      </a:r>
                      <a:endParaRPr lang="en-US" sz="1200" dirty="0"/>
                    </a:p>
                  </a:txBody>
                  <a:tcPr marL="75823" marR="75823" marT="37911" marB="37911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Listen to the radio (station/volume)</a:t>
                      </a:r>
                      <a:endParaRPr lang="en-US" sz="1200" dirty="0"/>
                    </a:p>
                  </a:txBody>
                  <a:tcPr marL="75823" marR="75823" marT="37911" marB="37911"/>
                </a:tc>
              </a:tr>
              <a:tr h="22784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Free time to talk</a:t>
                      </a:r>
                      <a:endParaRPr lang="en-US" sz="1200" dirty="0"/>
                    </a:p>
                  </a:txBody>
                  <a:tcPr marL="75823" marR="75823" marT="37911" marB="37911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Free time to talk</a:t>
                      </a:r>
                      <a:endParaRPr lang="en-US" sz="1200" dirty="0"/>
                    </a:p>
                  </a:txBody>
                  <a:tcPr marL="75823" marR="75823" marT="37911" marB="37911"/>
                </a:tc>
              </a:tr>
              <a:tr h="22784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View</a:t>
                      </a:r>
                      <a:r>
                        <a:rPr lang="en-US" sz="1200" baseline="0" dirty="0" smtClean="0"/>
                        <a:t> 15 minutes of high-interest movie</a:t>
                      </a:r>
                      <a:endParaRPr lang="en-US" sz="1200" dirty="0"/>
                    </a:p>
                  </a:txBody>
                  <a:tcPr marL="75823" marR="75823" marT="37911" marB="37911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Snacks in the class/for</a:t>
                      </a:r>
                      <a:r>
                        <a:rPr lang="en-US" sz="1200" baseline="0" dirty="0" smtClean="0"/>
                        <a:t> the class</a:t>
                      </a:r>
                      <a:endParaRPr lang="en-US" sz="1200" dirty="0"/>
                    </a:p>
                  </a:txBody>
                  <a:tcPr marL="75823" marR="75823" marT="37911" marB="37911"/>
                </a:tc>
              </a:tr>
              <a:tr h="22784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Drop</a:t>
                      </a:r>
                      <a:r>
                        <a:rPr lang="en-US" sz="1200" baseline="0" dirty="0" smtClean="0"/>
                        <a:t> a homework assignment</a:t>
                      </a:r>
                      <a:endParaRPr lang="en-US" sz="1200" dirty="0"/>
                    </a:p>
                  </a:txBody>
                  <a:tcPr marL="75823" marR="75823" marT="37911" marB="37911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Lottery drawing for a prize</a:t>
                      </a:r>
                    </a:p>
                  </a:txBody>
                  <a:tcPr marL="75823" marR="75823" marT="37911" marB="37911"/>
                </a:tc>
              </a:tr>
              <a:tr h="22784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Lottery drawing for a prize</a:t>
                      </a:r>
                      <a:endParaRPr lang="en-US" sz="1200" dirty="0"/>
                    </a:p>
                  </a:txBody>
                  <a:tcPr marL="75823" marR="75823" marT="37911" marB="37911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Reward Spinner</a:t>
                      </a:r>
                      <a:endParaRPr lang="en-US" sz="1200" dirty="0"/>
                    </a:p>
                  </a:txBody>
                  <a:tcPr marL="75823" marR="75823" marT="37911" marB="37911"/>
                </a:tc>
              </a:tr>
              <a:tr h="22784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Reward Spinner</a:t>
                      </a:r>
                      <a:endParaRPr lang="en-US" sz="1200" dirty="0"/>
                    </a:p>
                  </a:txBody>
                  <a:tcPr marL="75823" marR="75823" marT="37911" marB="37911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Chart Move</a:t>
                      </a:r>
                      <a:endParaRPr lang="en-US" sz="1200" dirty="0"/>
                    </a:p>
                  </a:txBody>
                  <a:tcPr marL="75823" marR="75823" marT="37911" marB="37911"/>
                </a:tc>
              </a:tr>
              <a:tr h="22784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Chart</a:t>
                      </a:r>
                      <a:r>
                        <a:rPr lang="en-US" sz="1200" baseline="0" dirty="0" smtClean="0"/>
                        <a:t> Move</a:t>
                      </a:r>
                      <a:endParaRPr lang="en-US" sz="1200" dirty="0"/>
                    </a:p>
                  </a:txBody>
                  <a:tcPr marL="75823" marR="75823" marT="37911" marB="37911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Drop a homework assignment</a:t>
                      </a:r>
                      <a:endParaRPr lang="en-US" sz="1200" dirty="0"/>
                    </a:p>
                  </a:txBody>
                  <a:tcPr marL="75823" marR="75823" marT="37911" marB="37911"/>
                </a:tc>
              </a:tr>
              <a:tr h="38891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Send home a positive note with three random students</a:t>
                      </a:r>
                      <a:endParaRPr lang="en-US" sz="1200" dirty="0"/>
                    </a:p>
                  </a:txBody>
                  <a:tcPr marL="75823" marR="75823" marT="37911" marB="37911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Allow students to select</a:t>
                      </a:r>
                      <a:r>
                        <a:rPr lang="en-US" sz="1200" baseline="0" dirty="0" smtClean="0"/>
                        <a:t> seats for a a day</a:t>
                      </a:r>
                      <a:endParaRPr lang="en-US" sz="1200" dirty="0"/>
                    </a:p>
                  </a:txBody>
                  <a:tcPr marL="75823" marR="75823" marT="37911" marB="37911"/>
                </a:tc>
              </a:tr>
              <a:tr h="54997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Small Prizes</a:t>
                      </a:r>
                      <a:r>
                        <a:rPr lang="en-US" sz="1200" baseline="0" dirty="0" smtClean="0"/>
                        <a:t> (Oriental Trading Co.)</a:t>
                      </a:r>
                      <a:endParaRPr lang="en-US" sz="1200" dirty="0"/>
                    </a:p>
                  </a:txBody>
                  <a:tcPr marL="75823" marR="75823" marT="37911" marB="3791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Send home a positive note with three random students</a:t>
                      </a:r>
                    </a:p>
                    <a:p>
                      <a:endParaRPr lang="en-US" sz="1200" dirty="0"/>
                    </a:p>
                  </a:txBody>
                  <a:tcPr marL="75823" marR="75823" marT="37911" marB="3791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383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If?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effectLst/>
              </a:rPr>
              <a:t>Step 3.</a:t>
            </a:r>
            <a:r>
              <a:rPr lang="en-US" dirty="0">
                <a:effectLst/>
              </a:rPr>
              <a:t>  </a:t>
            </a:r>
            <a:r>
              <a:rPr lang="en-US" b="1" dirty="0">
                <a:effectLst/>
              </a:rPr>
              <a:t>Add the Mystery Motivator!</a:t>
            </a:r>
            <a:r>
              <a:rPr lang="en-US" dirty="0">
                <a:effectLst/>
              </a:rPr>
              <a:t> </a:t>
            </a:r>
            <a:endParaRPr lang="en-US" dirty="0" smtClean="0">
              <a:effectLst/>
            </a:endParaRPr>
          </a:p>
          <a:p>
            <a:endParaRPr lang="en-US" dirty="0" smtClean="0">
              <a:effectLst/>
            </a:endParaRPr>
          </a:p>
          <a:p>
            <a:pPr lvl="1"/>
            <a:r>
              <a:rPr lang="en-US" dirty="0">
                <a:effectLst/>
              </a:rPr>
              <a:t>A </a:t>
            </a:r>
            <a:r>
              <a:rPr lang="en-US" u="sng" dirty="0">
                <a:effectLst/>
              </a:rPr>
              <a:t>Mystery Motivator</a:t>
            </a:r>
            <a:r>
              <a:rPr lang="en-US" dirty="0">
                <a:effectLst/>
              </a:rPr>
              <a:t> is </a:t>
            </a:r>
            <a:r>
              <a:rPr lang="en-US" dirty="0" smtClean="0">
                <a:effectLst/>
              </a:rPr>
              <a:t>an </a:t>
            </a:r>
            <a:r>
              <a:rPr lang="en-US" dirty="0">
                <a:effectLst/>
              </a:rPr>
              <a:t>incentive or </a:t>
            </a:r>
            <a:r>
              <a:rPr lang="en-US" dirty="0" smtClean="0">
                <a:effectLst/>
              </a:rPr>
              <a:t>reward </a:t>
            </a:r>
            <a:r>
              <a:rPr lang="en-US" dirty="0">
                <a:effectLst/>
              </a:rPr>
              <a:t>written on a piece of paper and </a:t>
            </a:r>
            <a:r>
              <a:rPr lang="en-US" dirty="0" smtClean="0">
                <a:effectLst/>
              </a:rPr>
              <a:t>placed inside </a:t>
            </a:r>
            <a:r>
              <a:rPr lang="en-US" dirty="0">
                <a:effectLst/>
              </a:rPr>
              <a:t>an envelope</a:t>
            </a:r>
            <a:r>
              <a:rPr lang="en-US" dirty="0" smtClean="0">
                <a:effectLst/>
              </a:rPr>
              <a:t>.</a:t>
            </a:r>
          </a:p>
          <a:p>
            <a:pPr marL="3492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663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“How To” guide for making a Mystery Motivator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89025" lvl="2" indent="-457200">
              <a:buFont typeface="+mj-lt"/>
              <a:buAutoNum type="arabicPeriod"/>
            </a:pPr>
            <a:r>
              <a:rPr lang="en-US" dirty="0" smtClean="0">
                <a:effectLst/>
              </a:rPr>
              <a:t>Select </a:t>
            </a:r>
            <a:r>
              <a:rPr lang="en-US" dirty="0">
                <a:effectLst/>
              </a:rPr>
              <a:t>a reward for the students to earn</a:t>
            </a:r>
            <a:r>
              <a:rPr lang="en-US" dirty="0" smtClean="0">
                <a:effectLst/>
              </a:rPr>
              <a:t>.</a:t>
            </a:r>
          </a:p>
          <a:p>
            <a:pPr marL="631825" lvl="2" indent="0">
              <a:buNone/>
            </a:pPr>
            <a:endParaRPr lang="en-US" dirty="0">
              <a:effectLst/>
            </a:endParaRPr>
          </a:p>
          <a:p>
            <a:pPr marL="1089025" lvl="2" indent="-457200">
              <a:buFont typeface="+mj-lt"/>
              <a:buAutoNum type="arabicPeriod"/>
            </a:pPr>
            <a:r>
              <a:rPr lang="en-US" dirty="0" smtClean="0">
                <a:effectLst/>
              </a:rPr>
              <a:t>Write </a:t>
            </a:r>
            <a:r>
              <a:rPr lang="en-US" dirty="0">
                <a:effectLst/>
              </a:rPr>
              <a:t>the selected reward on a piece of paper and put it </a:t>
            </a:r>
            <a:r>
              <a:rPr lang="en-US" dirty="0" smtClean="0">
                <a:effectLst/>
              </a:rPr>
              <a:t>in the </a:t>
            </a:r>
            <a:r>
              <a:rPr lang="en-US" dirty="0">
                <a:effectLst/>
              </a:rPr>
              <a:t>envelope</a:t>
            </a:r>
            <a:r>
              <a:rPr lang="en-US" dirty="0" smtClean="0">
                <a:effectLst/>
              </a:rPr>
              <a:t>.</a:t>
            </a:r>
          </a:p>
          <a:p>
            <a:pPr marL="631825" lvl="2" indent="0">
              <a:buNone/>
            </a:pPr>
            <a:endParaRPr lang="en-US" dirty="0">
              <a:effectLst/>
            </a:endParaRPr>
          </a:p>
          <a:p>
            <a:pPr marL="1089025" lvl="2" indent="-457200">
              <a:buFont typeface="+mj-lt"/>
              <a:buAutoNum type="arabicPeriod"/>
            </a:pPr>
            <a:r>
              <a:rPr lang="en-US" dirty="0" smtClean="0">
                <a:effectLst/>
              </a:rPr>
              <a:t>Write </a:t>
            </a:r>
            <a:r>
              <a:rPr lang="en-US" dirty="0">
                <a:effectLst/>
              </a:rPr>
              <a:t>a </a:t>
            </a:r>
            <a:r>
              <a:rPr lang="en-US" dirty="0" smtClean="0">
                <a:effectLst/>
              </a:rPr>
              <a:t>question </a:t>
            </a:r>
            <a:r>
              <a:rPr lang="en-US" dirty="0">
                <a:effectLst/>
              </a:rPr>
              <a:t>mark on the envelope and tape the envelope to the bottom of the chart</a:t>
            </a:r>
            <a:r>
              <a:rPr lang="en-US" dirty="0" smtClean="0">
                <a:effectLst/>
              </a:rPr>
              <a:t>.</a:t>
            </a:r>
          </a:p>
          <a:p>
            <a:pPr marL="631825" lvl="2" indent="0">
              <a:buNone/>
            </a:pPr>
            <a:endParaRPr lang="en-US" dirty="0">
              <a:effectLst/>
            </a:endParaRPr>
          </a:p>
          <a:p>
            <a:pPr marL="1089025" lvl="2" indent="-457200">
              <a:buFont typeface="+mj-lt"/>
              <a:buAutoNum type="arabicPeriod"/>
            </a:pPr>
            <a:r>
              <a:rPr lang="en-US" dirty="0" smtClean="0">
                <a:effectLst/>
              </a:rPr>
              <a:t>Tell </a:t>
            </a:r>
            <a:r>
              <a:rPr lang="en-US" dirty="0">
                <a:effectLst/>
              </a:rPr>
              <a:t>the students that there is something you have selected as a reward for following the classroom rules, but you cannot tell them what it is</a:t>
            </a:r>
            <a:r>
              <a:rPr lang="en-US" dirty="0" smtClean="0">
                <a:effectLst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853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68869"/>
          </a:xfrm>
        </p:spPr>
        <p:txBody>
          <a:bodyPr/>
          <a:lstStyle/>
          <a:p>
            <a:r>
              <a:rPr lang="en-US" dirty="0" smtClean="0"/>
              <a:t>Behavior ABCs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43492" y="2178278"/>
            <a:ext cx="6777317" cy="3508977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US" dirty="0" smtClean="0"/>
              <a:t>Antecedent </a:t>
            </a:r>
          </a:p>
          <a:p>
            <a:pPr lvl="1"/>
            <a:r>
              <a:rPr lang="en-US" i="1" dirty="0" smtClean="0"/>
              <a:t>What happens before a behavior</a:t>
            </a:r>
          </a:p>
          <a:p>
            <a:pPr lvl="2"/>
            <a:r>
              <a:rPr lang="en-US" i="1" dirty="0" smtClean="0"/>
              <a:t> </a:t>
            </a:r>
            <a:r>
              <a:rPr lang="en-US" i="1" dirty="0"/>
              <a:t>M</a:t>
            </a:r>
            <a:r>
              <a:rPr lang="en-US" i="1" dirty="0" smtClean="0"/>
              <a:t>akes the behaviors more/less likely to occur</a:t>
            </a:r>
          </a:p>
          <a:p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Behavior 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hat the student does </a:t>
            </a:r>
          </a:p>
          <a:p>
            <a:pPr lvl="2"/>
            <a:r>
              <a:rPr lang="en-US" dirty="0" smtClean="0"/>
              <a:t>Behavior excess / behavior deficits</a:t>
            </a:r>
          </a:p>
          <a:p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Consequence </a:t>
            </a:r>
          </a:p>
          <a:p>
            <a:pPr lvl="1"/>
            <a:r>
              <a:rPr lang="en-US" dirty="0" smtClean="0"/>
              <a:t>What happens afterward 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ositive or negative</a:t>
            </a:r>
          </a:p>
        </p:txBody>
      </p:sp>
    </p:spTree>
    <p:extLst>
      <p:ext uri="{BB962C8B-B14F-4D97-AF65-F5344CB8AC3E}">
        <p14:creationId xmlns:p14="http://schemas.microsoft.com/office/powerpoint/2010/main" val="284483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If?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043281"/>
          </a:xfrm>
        </p:spPr>
        <p:txBody>
          <a:bodyPr>
            <a:normAutofit fontScale="85000" lnSpcReduction="20000"/>
          </a:bodyPr>
          <a:lstStyle/>
          <a:p>
            <a:r>
              <a:rPr lang="en-US" sz="2200" b="1" u="sng" dirty="0">
                <a:effectLst/>
              </a:rPr>
              <a:t>Step 4.</a:t>
            </a:r>
            <a:r>
              <a:rPr lang="en-US" sz="2200" dirty="0">
                <a:effectLst/>
              </a:rPr>
              <a:t>  </a:t>
            </a:r>
            <a:r>
              <a:rPr lang="en-US" sz="2200" dirty="0" smtClean="0">
                <a:effectLst/>
              </a:rPr>
              <a:t>Establish a </a:t>
            </a:r>
            <a:r>
              <a:rPr lang="en-US" sz="2200" b="1" dirty="0" smtClean="0">
                <a:solidFill>
                  <a:srgbClr val="FF6700"/>
                </a:solidFill>
                <a:effectLst/>
              </a:rPr>
              <a:t>Secret </a:t>
            </a:r>
            <a:r>
              <a:rPr lang="en-US" sz="2200" b="1" dirty="0">
                <a:solidFill>
                  <a:srgbClr val="FF6700"/>
                </a:solidFill>
                <a:effectLst/>
              </a:rPr>
              <a:t>Rules </a:t>
            </a:r>
            <a:r>
              <a:rPr lang="en-US" sz="2200" b="1" dirty="0" smtClean="0">
                <a:solidFill>
                  <a:srgbClr val="FF6700"/>
                </a:solidFill>
                <a:effectLst/>
              </a:rPr>
              <a:t>Number </a:t>
            </a:r>
            <a:r>
              <a:rPr lang="en-US" sz="2200" dirty="0" smtClean="0">
                <a:effectLst/>
              </a:rPr>
              <a:t>to determine criteria for classroom reward</a:t>
            </a:r>
            <a:br>
              <a:rPr lang="en-US" sz="2200" dirty="0" smtClean="0">
                <a:effectLst/>
              </a:rPr>
            </a:br>
            <a:endParaRPr lang="en-US" sz="2200" dirty="0" smtClean="0">
              <a:effectLst/>
            </a:endParaRPr>
          </a:p>
          <a:p>
            <a:pPr marL="625475" lvl="2" indent="-342900">
              <a:spcAft>
                <a:spcPts val="2000"/>
              </a:spcAft>
            </a:pPr>
            <a:r>
              <a:rPr lang="en-US" sz="2200" dirty="0" smtClean="0">
                <a:effectLst/>
              </a:rPr>
              <a:t>If the number of violations is at or below the secret </a:t>
            </a:r>
            <a:br>
              <a:rPr lang="en-US" sz="2200" dirty="0" smtClean="0">
                <a:effectLst/>
              </a:rPr>
            </a:br>
            <a:r>
              <a:rPr lang="en-US" sz="2200" dirty="0" smtClean="0">
                <a:effectLst/>
              </a:rPr>
              <a:t>number, the class earns reward</a:t>
            </a:r>
          </a:p>
          <a:p>
            <a:pPr marL="342900" lvl="1" indent="-342900">
              <a:spcAft>
                <a:spcPts val="2000"/>
              </a:spcAft>
            </a:pPr>
            <a:r>
              <a:rPr lang="en-US" dirty="0" smtClean="0">
                <a:effectLst/>
              </a:rPr>
              <a:t>There are two ways to select the secret number</a:t>
            </a:r>
          </a:p>
          <a:p>
            <a:pPr marL="625475" lvl="2" indent="-342900">
              <a:spcAft>
                <a:spcPts val="2000"/>
              </a:spcAft>
            </a:pPr>
            <a:r>
              <a:rPr lang="en-US" dirty="0" smtClean="0">
                <a:effectLst/>
              </a:rPr>
              <a:t>Teacher selects a random number and 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writes it down</a:t>
            </a:r>
          </a:p>
          <a:p>
            <a:pPr marL="625475" lvl="2" indent="-342900">
              <a:spcAft>
                <a:spcPts val="2000"/>
              </a:spcAft>
            </a:pPr>
            <a:r>
              <a:rPr lang="en-US" dirty="0" smtClean="0">
                <a:effectLst/>
              </a:rPr>
              <a:t>Write up numbers on 30 pieces of paper 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with an average of rule violations for your 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class and place them in a jar. 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Include a 0, and a 99.</a:t>
            </a:r>
          </a:p>
          <a:p>
            <a:pPr marL="625475" lvl="2" indent="-342900">
              <a:spcAft>
                <a:spcPts val="2000"/>
              </a:spcAft>
            </a:pPr>
            <a:endParaRPr lang="en-US" b="1" dirty="0" smtClean="0">
              <a:effectLst/>
            </a:endParaRPr>
          </a:p>
          <a:p>
            <a:pPr marL="625475" lvl="2" indent="-342900">
              <a:spcAft>
                <a:spcPts val="2000"/>
              </a:spcAft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84857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Reward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effectLst/>
              </a:rPr>
              <a:t>1).</a:t>
            </a:r>
            <a:r>
              <a:rPr lang="en-US" dirty="0">
                <a:effectLst/>
              </a:rPr>
              <a:t> Tell the class that if their total number of rules violations </a:t>
            </a:r>
            <a:r>
              <a:rPr lang="en-US" dirty="0" smtClean="0">
                <a:effectLst/>
              </a:rPr>
              <a:t>falls at or </a:t>
            </a:r>
            <a:r>
              <a:rPr lang="en-US" dirty="0">
                <a:effectLst/>
              </a:rPr>
              <a:t>below the Secret Rules Number, they can vote for one of the </a:t>
            </a:r>
            <a:r>
              <a:rPr lang="en-US" dirty="0" smtClean="0">
                <a:effectLst/>
              </a:rPr>
              <a:t>rewards.</a:t>
            </a:r>
            <a:br>
              <a:rPr lang="en-US" dirty="0" smtClean="0">
                <a:effectLst/>
              </a:rPr>
            </a:br>
            <a:endParaRPr lang="en-US" dirty="0" smtClean="0">
              <a:effectLst/>
            </a:endParaRPr>
          </a:p>
          <a:p>
            <a:r>
              <a:rPr lang="en-US" b="1" dirty="0" smtClean="0">
                <a:effectLst/>
              </a:rPr>
              <a:t>2</a:t>
            </a:r>
            <a:r>
              <a:rPr lang="en-US" b="1" dirty="0">
                <a:effectLst/>
              </a:rPr>
              <a:t>).</a:t>
            </a:r>
            <a:r>
              <a:rPr lang="en-US" dirty="0">
                <a:effectLst/>
              </a:rPr>
              <a:t> Write each student’s name on a slip of paper and place all of the papers in a bag. When a class earns reward </a:t>
            </a:r>
            <a:r>
              <a:rPr lang="en-US" dirty="0" smtClean="0">
                <a:effectLst/>
              </a:rPr>
              <a:t>draw </a:t>
            </a:r>
            <a:r>
              <a:rPr lang="en-US" dirty="0">
                <a:effectLst/>
              </a:rPr>
              <a:t>a name out of the bag. Allow that student to </a:t>
            </a:r>
            <a:r>
              <a:rPr lang="en-US" dirty="0" smtClean="0">
                <a:effectLst/>
              </a:rPr>
              <a:t>choose.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976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If?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/>
              </a:rPr>
              <a:t>Reductive or Unpleasant </a:t>
            </a:r>
            <a:r>
              <a:rPr lang="en-US" b="1" dirty="0">
                <a:effectLst/>
              </a:rPr>
              <a:t>Consequences</a:t>
            </a:r>
            <a:endParaRPr lang="en-US" dirty="0">
              <a:effectLst/>
            </a:endParaRPr>
          </a:p>
          <a:p>
            <a:pPr lvl="1"/>
            <a:r>
              <a:rPr lang="en-US" b="1" u="sng" dirty="0">
                <a:effectLst/>
              </a:rPr>
              <a:t>Step 5: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List the unpleasant consequences on the right side of the chart.</a:t>
            </a:r>
          </a:p>
          <a:p>
            <a:pPr lvl="2"/>
            <a:r>
              <a:rPr lang="en-US" dirty="0" smtClean="0">
                <a:effectLst/>
              </a:rPr>
              <a:t>They should be mild, unpleasant, and inconvenient </a:t>
            </a:r>
          </a:p>
          <a:p>
            <a:pPr lvl="2"/>
            <a:r>
              <a:rPr lang="en-US" dirty="0">
                <a:effectLst/>
              </a:rPr>
              <a:t>C</a:t>
            </a:r>
            <a:r>
              <a:rPr lang="en-US" dirty="0" smtClean="0">
                <a:effectLst/>
              </a:rPr>
              <a:t>onsequences are arranged </a:t>
            </a:r>
            <a:r>
              <a:rPr lang="en-US" dirty="0">
                <a:effectLst/>
              </a:rPr>
              <a:t>in </a:t>
            </a:r>
            <a:r>
              <a:rPr lang="en-US" dirty="0">
                <a:solidFill>
                  <a:srgbClr val="FF6700"/>
                </a:solidFill>
                <a:effectLst/>
              </a:rPr>
              <a:t>a hierarchy of increasingly </a:t>
            </a:r>
            <a:r>
              <a:rPr lang="en-US" dirty="0" smtClean="0">
                <a:solidFill>
                  <a:srgbClr val="FF6700"/>
                </a:solidFill>
                <a:effectLst/>
              </a:rPr>
              <a:t>more unpleasant consequences </a:t>
            </a:r>
            <a:r>
              <a:rPr lang="en-US" dirty="0" smtClean="0">
                <a:effectLst/>
              </a:rPr>
              <a:t>for breaking the rules. </a:t>
            </a:r>
          </a:p>
          <a:p>
            <a:pPr lvl="2"/>
            <a:r>
              <a:rPr lang="en-US" dirty="0" smtClean="0">
                <a:effectLst/>
              </a:rPr>
              <a:t>They should not require a lot of time and effort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224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71475" y="187325"/>
            <a:ext cx="8772525" cy="5922963"/>
          </a:xfrm>
        </p:spPr>
        <p:txBody>
          <a:bodyPr numCol="1">
            <a:normAutofit fontScale="62500" lnSpcReduction="2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68569" indent="0" algn="ctr">
              <a:buNone/>
            </a:pPr>
            <a:r>
              <a:rPr lang="en-US" sz="8000" b="1" dirty="0">
                <a:ln/>
                <a:solidFill>
                  <a:schemeClr val="accent3"/>
                </a:solidFill>
              </a:rPr>
              <a:t>What If? Chart	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 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 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					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 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 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					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 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 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					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 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 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					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 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 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					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 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 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					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 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 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					</a:t>
            </a:r>
          </a:p>
          <a:p>
            <a:pPr marL="68569" indent="0">
              <a:buNone/>
            </a:pPr>
            <a:endParaRPr lang="en-US" b="1" dirty="0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71808"/>
              </p:ext>
            </p:extLst>
          </p:nvPr>
        </p:nvGraphicFramePr>
        <p:xfrm>
          <a:off x="519861" y="808582"/>
          <a:ext cx="8169258" cy="59402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84629"/>
                <a:gridCol w="4084629"/>
              </a:tblGrid>
              <a:tr h="172824">
                <a:tc>
                  <a:txBody>
                    <a:bodyPr/>
                    <a:lstStyle/>
                    <a:p>
                      <a:pPr algn="ctr"/>
                      <a:r>
                        <a:rPr lang="en-US" sz="1800" u="sng" dirty="0" smtClean="0">
                          <a:solidFill>
                            <a:schemeClr val="tx1"/>
                          </a:solidFill>
                        </a:rPr>
                        <a:t>What if you do?</a:t>
                      </a:r>
                      <a:endParaRPr lang="en-US" sz="1800" u="sng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14288" marB="14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sng" dirty="0" smtClean="0">
                          <a:solidFill>
                            <a:schemeClr val="tx1"/>
                          </a:solidFill>
                        </a:rPr>
                        <a:t>What If you don’t?</a:t>
                      </a:r>
                      <a:endParaRPr lang="en-US" sz="1800" u="sng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14288" marB="14288"/>
                </a:tc>
              </a:tr>
              <a:tr h="5637335">
                <a:tc>
                  <a:txBody>
                    <a:bodyPr/>
                    <a:lstStyle/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 minutes of free time</a:t>
                      </a:r>
                    </a:p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Skip an assignment</a:t>
                      </a:r>
                    </a:p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15 minutes of class music</a:t>
                      </a:r>
                    </a:p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Mystery treat</a:t>
                      </a:r>
                    </a:p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Pride Ticket</a:t>
                      </a:r>
                    </a:p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14288" marB="14288"/>
                </a:tc>
                <a:tc>
                  <a:txBody>
                    <a:bodyPr/>
                    <a:lstStyle/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Verbal warning</a:t>
                      </a:r>
                    </a:p>
                    <a:p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Wait 9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seconds after class 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Wait 39 seconds after class</a:t>
                      </a:r>
                    </a:p>
                    <a:p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Wait 51 seconds after class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Mystery Consequence Box</a:t>
                      </a:r>
                    </a:p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Loss of rewarding activity</a:t>
                      </a:r>
                    </a:p>
                    <a:p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Seat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change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Phone call home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Serious Behavior Clauses</a:t>
                      </a:r>
                    </a:p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Principal’s office referral</a:t>
                      </a:r>
                    </a:p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Suspension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14288" marB="14288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72" y="5151887"/>
            <a:ext cx="3048058" cy="1453821"/>
          </a:xfrm>
          <a:prstGeom prst="rect">
            <a:avLst/>
          </a:prstGeom>
        </p:spPr>
      </p:pic>
      <p:sp>
        <p:nvSpPr>
          <p:cNvPr id="2" name="Donut 1"/>
          <p:cNvSpPr/>
          <p:nvPr/>
        </p:nvSpPr>
        <p:spPr>
          <a:xfrm>
            <a:off x="3844591" y="188020"/>
            <a:ext cx="4266472" cy="5637047"/>
          </a:xfrm>
          <a:prstGeom prst="donut">
            <a:avLst>
              <a:gd name="adj" fmla="val 2336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601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Unpleasant Consequences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</a:rPr>
              <a:t>The worst time to select a </a:t>
            </a:r>
            <a:r>
              <a:rPr lang="en-US" dirty="0" smtClean="0">
                <a:effectLst/>
              </a:rPr>
              <a:t>reductive or unpleasant </a:t>
            </a:r>
            <a:r>
              <a:rPr lang="en-US" dirty="0">
                <a:effectLst/>
              </a:rPr>
              <a:t>consequence is in the midst of arguing, tantrums, or yelling. </a:t>
            </a:r>
            <a:endParaRPr lang="en-US" dirty="0" smtClean="0">
              <a:effectLst/>
            </a:endParaRPr>
          </a:p>
          <a:p>
            <a:pPr marL="68580" indent="0">
              <a:buNone/>
            </a:pPr>
            <a:endParaRPr lang="en-US" dirty="0" smtClean="0">
              <a:effectLst/>
            </a:endParaRPr>
          </a:p>
          <a:p>
            <a:pPr lvl="1"/>
            <a:r>
              <a:rPr lang="en-US" dirty="0" smtClean="0">
                <a:effectLst/>
              </a:rPr>
              <a:t>Apocalyptic Consequences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84475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Unpleasant Consequences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n-US" u="sng" dirty="0" smtClean="0">
                <a:effectLst/>
              </a:rPr>
              <a:t>Reductive consequences </a:t>
            </a:r>
            <a:r>
              <a:rPr lang="en-US" u="sng" dirty="0">
                <a:effectLst/>
              </a:rPr>
              <a:t>are used only if</a:t>
            </a:r>
            <a:r>
              <a:rPr lang="en-US" u="sng" dirty="0" smtClean="0">
                <a:effectLst/>
              </a:rPr>
              <a:t>:</a:t>
            </a:r>
            <a:br>
              <a:rPr lang="en-US" u="sng" dirty="0" smtClean="0">
                <a:effectLst/>
              </a:rPr>
            </a:br>
            <a:r>
              <a:rPr lang="en-US" dirty="0" smtClean="0">
                <a:effectLst/>
              </a:rPr>
              <a:t> </a:t>
            </a:r>
            <a:endParaRPr lang="en-US" dirty="0">
              <a:effectLst/>
            </a:endParaRPr>
          </a:p>
          <a:p>
            <a:pPr lvl="1"/>
            <a:r>
              <a:rPr lang="en-US" dirty="0">
                <a:effectLst/>
              </a:rPr>
              <a:t>Pre-established classroom rules are broken</a:t>
            </a:r>
          </a:p>
          <a:p>
            <a:pPr lvl="1"/>
            <a:r>
              <a:rPr lang="en-US" dirty="0">
                <a:effectLst/>
              </a:rPr>
              <a:t>If a student does not comply with a precision request</a:t>
            </a:r>
          </a:p>
          <a:p>
            <a:pPr lvl="1"/>
            <a:r>
              <a:rPr lang="en-US" dirty="0">
                <a:effectLst/>
              </a:rPr>
              <a:t>If misbehavior occurs that is not addressed in the rules, then the classroom rules should be reexamined.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209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If?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>
                <a:effectLst/>
              </a:rPr>
              <a:t>Step 6:</a:t>
            </a:r>
            <a:r>
              <a:rPr lang="en-US" dirty="0">
                <a:effectLst/>
              </a:rPr>
              <a:t> The first time each day a student breaks a rule, he or she earns the first undesired consequence in the </a:t>
            </a:r>
            <a:r>
              <a:rPr lang="en-US" dirty="0" smtClean="0">
                <a:effectLst/>
              </a:rPr>
              <a:t>hierarchy. The </a:t>
            </a:r>
            <a:r>
              <a:rPr lang="en-US" dirty="0">
                <a:effectLst/>
              </a:rPr>
              <a:t>second time a rule is broken, he or she earns the second one, and the third time the third one.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945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If?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u="sng" dirty="0">
                <a:effectLst/>
              </a:rPr>
              <a:t>Step 7:</a:t>
            </a:r>
            <a:r>
              <a:rPr lang="en-US" dirty="0">
                <a:effectLst/>
              </a:rPr>
              <a:t> Use the </a:t>
            </a:r>
            <a:r>
              <a:rPr lang="en-US" dirty="0" smtClean="0">
                <a:effectLst/>
              </a:rPr>
              <a:t>“Mystery Consequence </a:t>
            </a:r>
            <a:r>
              <a:rPr lang="en-US" dirty="0">
                <a:effectLst/>
              </a:rPr>
              <a:t>Box” for the fourth infraction on the What If? Chart. 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 smtClean="0">
              <a:effectLst/>
            </a:endParaRPr>
          </a:p>
          <a:p>
            <a:pPr lvl="1"/>
            <a:r>
              <a:rPr lang="en-US" dirty="0" smtClean="0">
                <a:effectLst/>
              </a:rPr>
              <a:t>Write 20 consequences on slips of paper and place them in individual envelopes. </a:t>
            </a:r>
            <a:endParaRPr lang="en-US" dirty="0">
              <a:effectLst/>
            </a:endParaRPr>
          </a:p>
          <a:p>
            <a:pPr lvl="1"/>
            <a:r>
              <a:rPr lang="en-US" dirty="0">
                <a:effectLst/>
              </a:rPr>
              <a:t>Place envelopes in a box </a:t>
            </a:r>
          </a:p>
          <a:p>
            <a:pPr lvl="1"/>
            <a:r>
              <a:rPr lang="en-US" dirty="0" smtClean="0">
                <a:effectLst/>
              </a:rPr>
              <a:t>When </a:t>
            </a:r>
            <a:r>
              <a:rPr lang="en-US" dirty="0">
                <a:effectLst/>
              </a:rPr>
              <a:t>a student breaks four rules in one day, require the student to pick an envelope 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from </a:t>
            </a:r>
            <a:r>
              <a:rPr lang="en-US" dirty="0">
                <a:effectLst/>
              </a:rPr>
              <a:t>the </a:t>
            </a:r>
            <a:r>
              <a:rPr lang="en-US" dirty="0" smtClean="0">
                <a:effectLst/>
              </a:rPr>
              <a:t>box.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25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If?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u="sng" dirty="0" smtClean="0">
                <a:effectLst/>
              </a:rPr>
              <a:t>Step 8</a:t>
            </a:r>
            <a:r>
              <a:rPr lang="en-US" dirty="0" smtClean="0">
                <a:effectLst/>
              </a:rPr>
              <a:t>: A </a:t>
            </a:r>
            <a:r>
              <a:rPr lang="en-US" dirty="0">
                <a:effectLst/>
              </a:rPr>
              <a:t>“What If? Chart” hierarchy must also include </a:t>
            </a:r>
            <a:r>
              <a:rPr lang="en-US" dirty="0" smtClean="0">
                <a:effectLst/>
              </a:rPr>
              <a:t>a serious behavior clause. </a:t>
            </a:r>
          </a:p>
          <a:p>
            <a:endParaRPr lang="en-US" dirty="0"/>
          </a:p>
          <a:p>
            <a:r>
              <a:rPr lang="en-US" dirty="0" smtClean="0">
                <a:effectLst/>
              </a:rPr>
              <a:t>Serious misbehaviors </a:t>
            </a:r>
            <a:r>
              <a:rPr lang="en-US" dirty="0">
                <a:effectLst/>
              </a:rPr>
              <a:t>include: 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 smtClean="0">
              <a:effectLst/>
            </a:endParaRPr>
          </a:p>
          <a:p>
            <a:pPr lvl="1"/>
            <a:r>
              <a:rPr lang="en-US" dirty="0">
                <a:effectLst/>
              </a:rPr>
              <a:t>Blatant or intensely defiant noncompliance</a:t>
            </a:r>
          </a:p>
          <a:p>
            <a:pPr lvl="1"/>
            <a:r>
              <a:rPr lang="en-US" dirty="0">
                <a:effectLst/>
              </a:rPr>
              <a:t>A continuing physical fight</a:t>
            </a:r>
          </a:p>
          <a:p>
            <a:pPr lvl="1"/>
            <a:r>
              <a:rPr lang="en-US" dirty="0">
                <a:effectLst/>
              </a:rPr>
              <a:t>Illegal drug possession</a:t>
            </a:r>
          </a:p>
          <a:p>
            <a:pPr lvl="1"/>
            <a:r>
              <a:rPr lang="en-US" dirty="0">
                <a:effectLst/>
              </a:rPr>
              <a:t>Carrying a weapon</a:t>
            </a:r>
          </a:p>
          <a:p>
            <a:pPr lvl="1"/>
            <a:r>
              <a:rPr lang="en-US" dirty="0">
                <a:effectLst/>
              </a:rPr>
              <a:t>Physical destruction of property (such as fire setting</a:t>
            </a:r>
            <a:r>
              <a:rPr lang="en-US" dirty="0" smtClean="0">
                <a:effectLst/>
              </a:rPr>
              <a:t>)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33857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71475" y="187325"/>
            <a:ext cx="8772525" cy="5922963"/>
          </a:xfrm>
        </p:spPr>
        <p:txBody>
          <a:bodyPr numCol="1">
            <a:normAutofit fontScale="62500" lnSpcReduction="2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68569" indent="0" algn="ctr">
              <a:buNone/>
            </a:pPr>
            <a:r>
              <a:rPr lang="en-US" sz="8000" b="1" dirty="0">
                <a:ln/>
                <a:solidFill>
                  <a:schemeClr val="accent3"/>
                </a:solidFill>
              </a:rPr>
              <a:t>What If? Chart	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 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 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					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 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 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					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 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 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					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 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 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					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 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 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					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 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 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					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 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 </a:t>
            </a:r>
          </a:p>
          <a:p>
            <a:pPr marL="68569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					</a:t>
            </a:r>
          </a:p>
          <a:p>
            <a:pPr marL="68569" indent="0">
              <a:buNone/>
            </a:pPr>
            <a:endParaRPr lang="en-US" b="1" dirty="0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765829"/>
              </p:ext>
            </p:extLst>
          </p:nvPr>
        </p:nvGraphicFramePr>
        <p:xfrm>
          <a:off x="519861" y="808582"/>
          <a:ext cx="8169258" cy="59402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84629"/>
                <a:gridCol w="4084629"/>
              </a:tblGrid>
              <a:tr h="172824">
                <a:tc>
                  <a:txBody>
                    <a:bodyPr/>
                    <a:lstStyle/>
                    <a:p>
                      <a:pPr algn="ctr"/>
                      <a:r>
                        <a:rPr lang="en-US" sz="1800" u="sng" dirty="0" smtClean="0">
                          <a:solidFill>
                            <a:schemeClr val="tx1"/>
                          </a:solidFill>
                        </a:rPr>
                        <a:t>What if you do?</a:t>
                      </a:r>
                      <a:endParaRPr lang="en-US" sz="1800" u="sng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14288" marB="14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sng" dirty="0" smtClean="0">
                          <a:solidFill>
                            <a:schemeClr val="tx1"/>
                          </a:solidFill>
                        </a:rPr>
                        <a:t>What If you don’t?</a:t>
                      </a:r>
                      <a:endParaRPr lang="en-US" sz="1800" u="sng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14288" marB="14288"/>
                </a:tc>
              </a:tr>
              <a:tr h="5637335">
                <a:tc>
                  <a:txBody>
                    <a:bodyPr/>
                    <a:lstStyle/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 minutes of free time</a:t>
                      </a:r>
                    </a:p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Skip an assignment</a:t>
                      </a:r>
                    </a:p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15 minutes of class music</a:t>
                      </a:r>
                    </a:p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Mystery treat</a:t>
                      </a:r>
                    </a:p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Pride Ticket</a:t>
                      </a:r>
                    </a:p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14288" marB="14288"/>
                </a:tc>
                <a:tc>
                  <a:txBody>
                    <a:bodyPr/>
                    <a:lstStyle/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Verbal warning</a:t>
                      </a:r>
                    </a:p>
                    <a:p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Wait 9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seconds after class 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Wait 39 seconds after class</a:t>
                      </a:r>
                    </a:p>
                    <a:p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Wait 51 seconds after class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Mystery Consequence Box</a:t>
                      </a:r>
                    </a:p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Loss of rewarding activity</a:t>
                      </a:r>
                    </a:p>
                    <a:p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Seat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change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Phone call home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Serious Behavior Clauses</a:t>
                      </a:r>
                    </a:p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Principal’s office referral</a:t>
                      </a:r>
                    </a:p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Suspension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14288" marB="14288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72" y="5151887"/>
            <a:ext cx="3048058" cy="1453821"/>
          </a:xfrm>
          <a:prstGeom prst="rect">
            <a:avLst/>
          </a:prstGeom>
        </p:spPr>
      </p:pic>
      <p:sp>
        <p:nvSpPr>
          <p:cNvPr id="2" name="Donut 1"/>
          <p:cNvSpPr/>
          <p:nvPr/>
        </p:nvSpPr>
        <p:spPr>
          <a:xfrm>
            <a:off x="3895392" y="5063058"/>
            <a:ext cx="3826204" cy="2032004"/>
          </a:xfrm>
          <a:prstGeom prst="donut">
            <a:avLst>
              <a:gd name="adj" fmla="val 2336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892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Antecedents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i="1" dirty="0" smtClean="0"/>
              <a:t>“An ounce of prevention is worth a pound of cure.”</a:t>
            </a:r>
          </a:p>
          <a:p>
            <a:pPr marL="68580" indent="0">
              <a:buNone/>
            </a:pPr>
            <a:endParaRPr lang="en-US" i="1" dirty="0" smtClean="0"/>
          </a:p>
          <a:p>
            <a:pPr marL="68580" indent="0">
              <a:buNone/>
            </a:pPr>
            <a:r>
              <a:rPr lang="en-US" i="1" dirty="0" smtClean="0"/>
              <a:t>Examples</a:t>
            </a:r>
          </a:p>
          <a:p>
            <a:r>
              <a:rPr lang="en-US" i="1" dirty="0" smtClean="0"/>
              <a:t>Predictability</a:t>
            </a:r>
          </a:p>
          <a:p>
            <a:r>
              <a:rPr lang="en-US" i="1" dirty="0" smtClean="0"/>
              <a:t>Task difficulty</a:t>
            </a:r>
          </a:p>
          <a:p>
            <a:r>
              <a:rPr lang="en-US" i="1" dirty="0" smtClean="0"/>
              <a:t>Effective instruction</a:t>
            </a:r>
          </a:p>
          <a:p>
            <a:r>
              <a:rPr lang="en-US" i="1" dirty="0" smtClean="0"/>
              <a:t>Seating </a:t>
            </a:r>
          </a:p>
          <a:p>
            <a:r>
              <a:rPr lang="en-US" i="1" dirty="0" smtClean="0"/>
              <a:t>Student interest</a:t>
            </a:r>
          </a:p>
          <a:p>
            <a:pPr marL="68580" indent="0">
              <a:buNone/>
            </a:pPr>
            <a:endParaRPr lang="en-US" i="1" dirty="0" smtClean="0"/>
          </a:p>
          <a:p>
            <a:pPr marL="365760" lvl="1" indent="0">
              <a:buNone/>
            </a:pPr>
            <a:r>
              <a:rPr lang="en-US" i="1" dirty="0" smtClean="0"/>
              <a:t>  (Kern &amp; Clements, 2007)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pPr lvl="1"/>
            <a:endParaRPr lang="en-US" i="1" dirty="0" smtClean="0"/>
          </a:p>
          <a:p>
            <a:pPr marL="68580" indent="0">
              <a:buNone/>
            </a:pPr>
            <a:endParaRPr lang="en-US" dirty="0" smtClean="0"/>
          </a:p>
          <a:p>
            <a:endParaRPr lang="en-US" i="1" dirty="0"/>
          </a:p>
          <a:p>
            <a:pPr marL="36576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9115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If?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u="sng" dirty="0">
                <a:effectLst/>
              </a:rPr>
              <a:t>Step 9:</a:t>
            </a:r>
            <a:r>
              <a:rPr lang="en-US" dirty="0">
                <a:effectLst/>
              </a:rPr>
              <a:t> Keep a “Rule Monitoring Chart” </a:t>
            </a:r>
            <a:r>
              <a:rPr lang="en-US" dirty="0" smtClean="0">
                <a:effectLst/>
              </a:rPr>
              <a:t>to identify chronic offenders as well as to help determine the class average of rule violations</a:t>
            </a:r>
            <a:br>
              <a:rPr lang="en-US" dirty="0" smtClean="0">
                <a:effectLst/>
              </a:rPr>
            </a:br>
            <a:endParaRPr lang="en-US" dirty="0" smtClean="0">
              <a:effectLst/>
            </a:endParaRPr>
          </a:p>
          <a:p>
            <a:pPr lvl="1"/>
            <a:r>
              <a:rPr lang="en-US" dirty="0">
                <a:effectLst/>
              </a:rPr>
              <a:t>Use tally marks to identify which rules were </a:t>
            </a:r>
            <a:r>
              <a:rPr lang="en-US" dirty="0" smtClean="0">
                <a:effectLst/>
              </a:rPr>
              <a:t>broken</a:t>
            </a:r>
          </a:p>
          <a:p>
            <a:pPr lvl="1"/>
            <a:r>
              <a:rPr lang="en-US" dirty="0" smtClean="0">
                <a:effectLst/>
              </a:rPr>
              <a:t>Start </a:t>
            </a:r>
            <a:r>
              <a:rPr lang="en-US" dirty="0">
                <a:effectLst/>
              </a:rPr>
              <a:t>out with a new one each </a:t>
            </a:r>
            <a:r>
              <a:rPr lang="en-US" dirty="0" smtClean="0">
                <a:effectLst/>
              </a:rPr>
              <a:t>day</a:t>
            </a:r>
            <a:br>
              <a:rPr lang="en-US" dirty="0" smtClean="0">
                <a:effectLst/>
              </a:rPr>
            </a:br>
            <a:endParaRPr lang="en-US" dirty="0" smtClean="0">
              <a:effectLst/>
            </a:endParaRPr>
          </a:p>
          <a:p>
            <a:pPr marL="631825" lvl="2" indent="0">
              <a:buNone/>
            </a:pPr>
            <a:r>
              <a:rPr lang="en-US" dirty="0" smtClean="0">
                <a:effectLst/>
              </a:rPr>
              <a:t>Alternatives</a:t>
            </a:r>
          </a:p>
          <a:p>
            <a:pPr lvl="2">
              <a:buFont typeface="Arial"/>
              <a:buChar char="•"/>
            </a:pPr>
            <a:r>
              <a:rPr lang="en-US" dirty="0" smtClean="0">
                <a:effectLst/>
              </a:rPr>
              <a:t>Use back of name badge</a:t>
            </a:r>
          </a:p>
          <a:p>
            <a:pPr lvl="2">
              <a:buFont typeface="Arial"/>
              <a:buChar char="•"/>
            </a:pPr>
            <a:r>
              <a:rPr lang="en-US" dirty="0" smtClean="0">
                <a:effectLst/>
              </a:rPr>
              <a:t>Sticky notes / 3x5 Card</a:t>
            </a:r>
          </a:p>
          <a:p>
            <a:pPr lvl="2">
              <a:buFont typeface="Arial"/>
              <a:buChar char="•"/>
            </a:pPr>
            <a:r>
              <a:rPr lang="en-US" dirty="0" smtClean="0">
                <a:effectLst/>
              </a:rPr>
              <a:t>Masking tape bracelets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339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TT Workbook 2015 (dragged) 2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974" r="-74974"/>
          <a:stretch>
            <a:fillRect/>
          </a:stretch>
        </p:blipFill>
        <p:spPr>
          <a:xfrm>
            <a:off x="-1520116" y="406401"/>
            <a:ext cx="12035594" cy="6231466"/>
          </a:xfrm>
        </p:spPr>
      </p:pic>
    </p:spTree>
    <p:extLst>
      <p:ext uri="{BB962C8B-B14F-4D97-AF65-F5344CB8AC3E}">
        <p14:creationId xmlns:p14="http://schemas.microsoft.com/office/powerpoint/2010/main" val="2072506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487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about Bubba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98134"/>
            <a:ext cx="6777317" cy="383449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effectLst/>
              </a:rPr>
              <a:t>There </a:t>
            </a:r>
            <a:r>
              <a:rPr lang="en-US" dirty="0">
                <a:effectLst/>
              </a:rPr>
              <a:t>may be a saboteur who sets the whole </a:t>
            </a:r>
            <a:r>
              <a:rPr lang="en-US" dirty="0" smtClean="0">
                <a:effectLst/>
              </a:rPr>
              <a:t>class up for failure by chronic rule breaking.  </a:t>
            </a:r>
          </a:p>
          <a:p>
            <a:pPr lvl="1"/>
            <a:r>
              <a:rPr lang="en-US" dirty="0" smtClean="0">
                <a:effectLst/>
              </a:rPr>
              <a:t>About 1-2 per 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class</a:t>
            </a:r>
          </a:p>
          <a:p>
            <a:pPr lvl="1"/>
            <a:r>
              <a:rPr lang="en-US" dirty="0" smtClean="0">
                <a:effectLst/>
              </a:rPr>
              <a:t>Consider your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reinforcers</a:t>
            </a:r>
            <a:endParaRPr lang="en-US" dirty="0" smtClean="0">
              <a:effectLst/>
            </a:endParaRPr>
          </a:p>
          <a:p>
            <a:pPr lvl="1"/>
            <a:r>
              <a:rPr lang="en-US" dirty="0" smtClean="0">
                <a:effectLst/>
              </a:rPr>
              <a:t>Gather feedback 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from students</a:t>
            </a:r>
          </a:p>
          <a:p>
            <a:pPr lvl="1"/>
            <a:r>
              <a:rPr lang="en-US" dirty="0" smtClean="0">
                <a:effectLst/>
              </a:rPr>
              <a:t>Place students on 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an individual 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intervention</a:t>
            </a:r>
            <a:br>
              <a:rPr lang="en-US" dirty="0" smtClean="0">
                <a:effectLst/>
              </a:rPr>
            </a:b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6862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Rules Self-Monitoring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dirty="0"/>
              <a:t>Explain to the students that when they break </a:t>
            </a:r>
            <a:r>
              <a:rPr lang="en-US" dirty="0" smtClean="0"/>
              <a:t>a predetermined number of rules or </a:t>
            </a:r>
            <a:r>
              <a:rPr lang="en-US" dirty="0"/>
              <a:t>more </a:t>
            </a:r>
            <a:r>
              <a:rPr lang="en-US" dirty="0" smtClean="0"/>
              <a:t>in </a:t>
            </a:r>
            <a:r>
              <a:rPr lang="en-US" dirty="0"/>
              <a:t>a </a:t>
            </a:r>
            <a:r>
              <a:rPr lang="en-US" dirty="0" smtClean="0"/>
              <a:t>day they </a:t>
            </a:r>
            <a:r>
              <a:rPr lang="en-US" dirty="0"/>
              <a:t>will be placed on </a:t>
            </a:r>
            <a:r>
              <a:rPr lang="en-US" dirty="0" smtClean="0"/>
              <a:t>the rules </a:t>
            </a:r>
            <a:r>
              <a:rPr lang="en-US" dirty="0"/>
              <a:t>self-monitoring program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	* We recommend 3 to 4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u="sng" dirty="0" smtClean="0"/>
              <a:t>Step 1:</a:t>
            </a:r>
            <a:r>
              <a:rPr lang="en-US" dirty="0" smtClean="0"/>
              <a:t> Place </a:t>
            </a:r>
            <a:r>
              <a:rPr lang="en-US" dirty="0"/>
              <a:t>a Self-Monitoring Classroom Rules form on the </a:t>
            </a:r>
            <a:r>
              <a:rPr lang="en-US" dirty="0" smtClean="0"/>
              <a:t>student’s desk</a:t>
            </a:r>
            <a:r>
              <a:rPr lang="en-US" dirty="0"/>
              <a:t>. 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u="sng" dirty="0" smtClean="0"/>
              <a:t>Step 2:</a:t>
            </a:r>
            <a:r>
              <a:rPr lang="en-US" dirty="0" smtClean="0"/>
              <a:t> On </a:t>
            </a:r>
            <a:r>
              <a:rPr lang="en-US" dirty="0"/>
              <a:t>the form, list the rules that the student is consistently breaking.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540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672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Rules Self-Monitoring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13468"/>
            <a:ext cx="6777317" cy="391916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u="sng" dirty="0" smtClean="0"/>
              <a:t>Step 3:</a:t>
            </a:r>
            <a:r>
              <a:rPr lang="en-US" dirty="0" smtClean="0"/>
              <a:t> Teach </a:t>
            </a:r>
            <a:r>
              <a:rPr lang="en-US" dirty="0"/>
              <a:t>the student how to </a:t>
            </a:r>
            <a:r>
              <a:rPr lang="en-US" dirty="0" smtClean="0"/>
              <a:t>monitor</a:t>
            </a:r>
          </a:p>
          <a:p>
            <a:pPr lvl="0"/>
            <a:endParaRPr lang="en-US" dirty="0" smtClean="0"/>
          </a:p>
          <a:p>
            <a:pPr lvl="0"/>
            <a:r>
              <a:rPr lang="en-US" u="sng" dirty="0" smtClean="0"/>
              <a:t>Step 4:</a:t>
            </a:r>
            <a:r>
              <a:rPr lang="en-US" dirty="0" smtClean="0"/>
              <a:t> Provide </a:t>
            </a:r>
            <a:r>
              <a:rPr lang="en-US" dirty="0"/>
              <a:t>the student with feedback </a:t>
            </a:r>
            <a:r>
              <a:rPr lang="en-US" dirty="0" smtClean="0"/>
              <a:t>about the accuracy of his or her rating </a:t>
            </a:r>
          </a:p>
          <a:p>
            <a:pPr lvl="1"/>
            <a:r>
              <a:rPr lang="en-US" dirty="0" smtClean="0"/>
              <a:t>Don’t argue/negotiate with the student</a:t>
            </a:r>
          </a:p>
          <a:p>
            <a:pPr lvl="1"/>
            <a:endParaRPr lang="en-US" dirty="0" smtClean="0"/>
          </a:p>
          <a:p>
            <a:pPr lvl="0"/>
            <a:r>
              <a:rPr lang="en-US" u="sng" dirty="0" smtClean="0"/>
              <a:t>Step 5: </a:t>
            </a:r>
            <a:r>
              <a:rPr lang="en-US" dirty="0" smtClean="0"/>
              <a:t>When </a:t>
            </a:r>
            <a:r>
              <a:rPr lang="en-US" dirty="0"/>
              <a:t>the student has </a:t>
            </a:r>
            <a:r>
              <a:rPr lang="en-US" dirty="0" smtClean="0"/>
              <a:t>four ratings with a 3 or above, and you agree, they can move back to the class wide reward system.</a:t>
            </a:r>
          </a:p>
          <a:p>
            <a:pPr lvl="0">
              <a:buFont typeface="Wingdings" charset="2"/>
              <a:buChar char=""/>
            </a:pPr>
            <a:r>
              <a:rPr lang="en-US" dirty="0" smtClean="0"/>
              <a:t>A copy of the student’s </a:t>
            </a:r>
            <a:br>
              <a:rPr lang="en-US" dirty="0" smtClean="0"/>
            </a:br>
            <a:r>
              <a:rPr lang="en-US" dirty="0" smtClean="0"/>
              <a:t>self-monitoring chart can be </a:t>
            </a:r>
            <a:br>
              <a:rPr lang="en-US" dirty="0" smtClean="0"/>
            </a:br>
            <a:r>
              <a:rPr lang="en-US" dirty="0" smtClean="0"/>
              <a:t>used as a Home Note</a:t>
            </a:r>
          </a:p>
          <a:p>
            <a:pPr lvl="0">
              <a:buFont typeface="Wingdings" charset="2"/>
              <a:buChar char=""/>
            </a:pPr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472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ETT Workbook 2015 (dragged)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991" r="-74991" b="13827"/>
          <a:stretch/>
        </p:blipFill>
        <p:spPr>
          <a:xfrm>
            <a:off x="-2089461" y="372536"/>
            <a:ext cx="13247421" cy="5909731"/>
          </a:xfrm>
        </p:spPr>
      </p:pic>
    </p:spTree>
    <p:extLst>
      <p:ext uri="{BB962C8B-B14F-4D97-AF65-F5344CB8AC3E}">
        <p14:creationId xmlns:p14="http://schemas.microsoft.com/office/powerpoint/2010/main" val="2490378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979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Individual Interventions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0" y="1375385"/>
            <a:ext cx="6777317" cy="3508977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Despite </a:t>
            </a:r>
            <a:r>
              <a:rPr lang="en-US" dirty="0"/>
              <a:t>setting up the programs, strategies, and </a:t>
            </a:r>
            <a:r>
              <a:rPr lang="en-US" dirty="0" err="1"/>
              <a:t>reinforcers</a:t>
            </a:r>
            <a:r>
              <a:rPr lang="en-US" dirty="0"/>
              <a:t> that we have talked about up to this point, some of your students may </a:t>
            </a:r>
            <a:r>
              <a:rPr lang="en-US" dirty="0" smtClean="0"/>
              <a:t>still require additional support.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512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45068"/>
            <a:ext cx="7024744" cy="863600"/>
          </a:xfrm>
        </p:spPr>
        <p:txBody>
          <a:bodyPr>
            <a:normAutofit/>
          </a:bodyPr>
          <a:lstStyle/>
          <a:p>
            <a:r>
              <a:rPr lang="en-US" dirty="0" smtClean="0"/>
              <a:t>Effective Teacher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0917" y="1896533"/>
            <a:ext cx="6777317" cy="4555067"/>
          </a:xfrm>
        </p:spPr>
        <p:txBody>
          <a:bodyPr>
            <a:normAutofit/>
          </a:bodyPr>
          <a:lstStyle/>
          <a:p>
            <a:r>
              <a:rPr lang="en-US" dirty="0" smtClean="0"/>
              <a:t>Dates: </a:t>
            </a:r>
            <a:r>
              <a:rPr lang="en-US" dirty="0" smtClean="0">
                <a:solidFill>
                  <a:schemeClr val="tx1"/>
                </a:solidFill>
              </a:rPr>
              <a:t>Sept 27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–Nov. </a:t>
            </a:r>
            <a:r>
              <a:rPr lang="en-US" dirty="0">
                <a:solidFill>
                  <a:schemeClr val="tx1"/>
                </a:solidFill>
              </a:rPr>
              <a:t>8</a:t>
            </a:r>
            <a:r>
              <a:rPr lang="en-US" dirty="0" smtClean="0">
                <a:solidFill>
                  <a:schemeClr val="tx1"/>
                </a:solidFill>
              </a:rPr>
              <a:t>th</a:t>
            </a:r>
            <a:r>
              <a:rPr lang="en-US" dirty="0" smtClean="0"/>
              <a:t>(7 sessions)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Time: 4:30-6:30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Location: Jordan Family Education Center</a:t>
            </a:r>
          </a:p>
          <a:p>
            <a:pPr marL="68580" indent="0" algn="ctr">
              <a:buNone/>
            </a:pPr>
            <a:r>
              <a:rPr lang="en-US" dirty="0" smtClean="0"/>
              <a:t>                319 </a:t>
            </a:r>
            <a:r>
              <a:rPr lang="en-US" dirty="0"/>
              <a:t>West 11000 </a:t>
            </a:r>
            <a:r>
              <a:rPr lang="en-US" dirty="0" smtClean="0"/>
              <a:t>South</a:t>
            </a:r>
            <a:endParaRPr lang="en-US" dirty="0"/>
          </a:p>
          <a:p>
            <a:r>
              <a:rPr lang="en-US" dirty="0" smtClean="0"/>
              <a:t>Call to sign up:</a:t>
            </a:r>
          </a:p>
          <a:p>
            <a:pPr marL="6858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801-565-7442</a:t>
            </a:r>
          </a:p>
        </p:txBody>
      </p:sp>
    </p:spTree>
    <p:extLst>
      <p:ext uri="{BB962C8B-B14F-4D97-AF65-F5344CB8AC3E}">
        <p14:creationId xmlns:p14="http://schemas.microsoft.com/office/powerpoint/2010/main" val="3197862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027664"/>
            <a:ext cx="7306236" cy="1143000"/>
          </a:xfrm>
        </p:spPr>
        <p:txBody>
          <a:bodyPr/>
          <a:lstStyle/>
          <a:p>
            <a:r>
              <a:rPr lang="en-US" dirty="0" smtClean="0"/>
              <a:t>Mentor Specialists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100" y="2670196"/>
            <a:ext cx="7147709" cy="3578203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Leslie McCourt-</a:t>
            </a:r>
            <a:r>
              <a:rPr lang="en-US" dirty="0" err="1"/>
              <a:t>Nussman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Elementary Mentor Specialist</a:t>
            </a:r>
            <a:br>
              <a:rPr lang="en-US" dirty="0"/>
            </a:br>
            <a:r>
              <a:rPr lang="en-US" dirty="0" err="1"/>
              <a:t>leslie.mccourt-nussman@jordandistrict.org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801-567-</a:t>
            </a:r>
            <a:r>
              <a:rPr lang="en-US" dirty="0" smtClean="0"/>
              <a:t>8134</a:t>
            </a:r>
          </a:p>
          <a:p>
            <a:endParaRPr lang="en-US" dirty="0" smtClean="0"/>
          </a:p>
          <a:p>
            <a:r>
              <a:rPr lang="en-US" dirty="0" smtClean="0"/>
              <a:t>Patty Bennett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Elementary Mentor Specialist</a:t>
            </a:r>
            <a:br>
              <a:rPr lang="en-US" dirty="0"/>
            </a:br>
            <a:r>
              <a:rPr lang="en-US" dirty="0" err="1" smtClean="0"/>
              <a:t>pattybennett@</a:t>
            </a:r>
            <a:r>
              <a:rPr lang="en-US" dirty="0" err="1"/>
              <a:t>jordandistrict.org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801-567-</a:t>
            </a:r>
            <a:r>
              <a:rPr lang="en-US" dirty="0" smtClean="0"/>
              <a:t>8123</a:t>
            </a:r>
          </a:p>
          <a:p>
            <a:endParaRPr lang="en-US" dirty="0"/>
          </a:p>
          <a:p>
            <a:r>
              <a:rPr lang="en-US" dirty="0"/>
              <a:t>Judy </a:t>
            </a:r>
            <a:r>
              <a:rPr lang="en-US" dirty="0" err="1"/>
              <a:t>Jackman</a:t>
            </a:r>
            <a:r>
              <a:rPr lang="en-US" dirty="0"/>
              <a:t>, NBCT</a:t>
            </a:r>
            <a:br>
              <a:rPr lang="en-US" dirty="0"/>
            </a:br>
            <a:r>
              <a:rPr lang="en-US" dirty="0"/>
              <a:t>Secondary Mentor Teacher Specialist</a:t>
            </a:r>
            <a:br>
              <a:rPr lang="en-US" dirty="0"/>
            </a:br>
            <a:r>
              <a:rPr lang="en-US" dirty="0">
                <a:hlinkClick r:id="rId2"/>
              </a:rPr>
              <a:t>judy.jackman@jordandistrict.org</a:t>
            </a:r>
            <a:br>
              <a:rPr lang="en-US" dirty="0">
                <a:hlinkClick r:id="rId2"/>
              </a:rPr>
            </a:br>
            <a:r>
              <a:rPr lang="en-US" dirty="0"/>
              <a:t>801-567-</a:t>
            </a:r>
            <a:r>
              <a:rPr lang="en-US" dirty="0" smtClean="0"/>
              <a:t>8171</a:t>
            </a:r>
          </a:p>
          <a:p>
            <a:endParaRPr lang="en-US" dirty="0"/>
          </a:p>
          <a:p>
            <a:r>
              <a:rPr lang="en-US" dirty="0"/>
              <a:t>Michelle Stewart-Chavez</a:t>
            </a:r>
            <a:br>
              <a:rPr lang="en-US" dirty="0"/>
            </a:br>
            <a:r>
              <a:rPr lang="en-US" dirty="0"/>
              <a:t>Special Education Specialist</a:t>
            </a:r>
            <a:br>
              <a:rPr lang="en-US" dirty="0"/>
            </a:br>
            <a:r>
              <a:rPr lang="en-US" u="sng" dirty="0">
                <a:hlinkClick r:id="rId3"/>
              </a:rPr>
              <a:t>michelle.chavez@jordandistrict.org</a:t>
            </a:r>
            <a:br>
              <a:rPr lang="en-US" u="sng" dirty="0">
                <a:hlinkClick r:id="rId3"/>
              </a:rPr>
            </a:br>
            <a:r>
              <a:rPr lang="en-US" dirty="0"/>
              <a:t>801-567-8295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5484967"/>
            <a:ext cx="321935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mentor.jordandistrict.org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874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0562"/>
            <a:ext cx="8229600" cy="1381125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en-US" dirty="0" smtClean="0"/>
              <a:t>“Keystone” Behaviors</a:t>
            </a:r>
            <a:br>
              <a:rPr lang="en-US" dirty="0" smtClean="0"/>
            </a:br>
            <a:r>
              <a:rPr lang="en-US" sz="2000" dirty="0" smtClean="0"/>
              <a:t>(</a:t>
            </a:r>
            <a:r>
              <a:rPr lang="en-US" sz="2000" dirty="0" err="1" smtClean="0"/>
              <a:t>Ducharme</a:t>
            </a:r>
            <a:r>
              <a:rPr lang="en-US" sz="2000" dirty="0" smtClean="0"/>
              <a:t> &amp; </a:t>
            </a:r>
            <a:r>
              <a:rPr lang="en-US" sz="2000" dirty="0" err="1" smtClean="0"/>
              <a:t>Shecter</a:t>
            </a:r>
            <a:r>
              <a:rPr lang="en-US" sz="2000" dirty="0" smtClean="0"/>
              <a:t>, 2011)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dirty="0" smtClean="0"/>
              <a:t>“Target behavior that is foundational to a range and related to other responses such that, when modified, can have substantial positive influence on those other responses.”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1800" dirty="0" smtClean="0"/>
              <a:t>“Targeting specific behaviors for modification can lead to positive changes that were never targeted.”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800" u="sng" dirty="0" smtClean="0"/>
              <a:t>Keystone Behaviors</a:t>
            </a:r>
            <a:endParaRPr lang="en-US" sz="2800" dirty="0"/>
          </a:p>
          <a:p>
            <a:pPr lvl="2"/>
            <a:r>
              <a:rPr lang="en-US" sz="2000" dirty="0"/>
              <a:t>Compliance</a:t>
            </a:r>
          </a:p>
          <a:p>
            <a:pPr lvl="2"/>
            <a:r>
              <a:rPr lang="en-US" sz="2000" dirty="0"/>
              <a:t>Social Skills</a:t>
            </a:r>
          </a:p>
          <a:p>
            <a:pPr lvl="2"/>
            <a:r>
              <a:rPr lang="en-US" sz="2000" dirty="0"/>
              <a:t>On-Task Skills</a:t>
            </a:r>
          </a:p>
          <a:p>
            <a:pPr lvl="2"/>
            <a:r>
              <a:rPr lang="en-US" sz="2000" dirty="0"/>
              <a:t>Communication Skills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90306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Antecedents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few antecedents that make all the </a:t>
            </a:r>
            <a:r>
              <a:rPr lang="en-US" dirty="0" smtClean="0"/>
              <a:t>difference</a:t>
            </a:r>
          </a:p>
          <a:p>
            <a:endParaRPr lang="en-US" dirty="0"/>
          </a:p>
          <a:p>
            <a:pPr lvl="1"/>
            <a:r>
              <a:rPr lang="en-US" dirty="0"/>
              <a:t>Rules </a:t>
            </a:r>
          </a:p>
          <a:p>
            <a:pPr lvl="1"/>
            <a:r>
              <a:rPr lang="en-US" dirty="0"/>
              <a:t>Routines</a:t>
            </a:r>
          </a:p>
          <a:p>
            <a:pPr lvl="1"/>
            <a:r>
              <a:rPr lang="en-US" dirty="0"/>
              <a:t>Requests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127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Attention Reinforces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65" y="2323652"/>
            <a:ext cx="6777317" cy="3508977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endParaRPr lang="en-US" dirty="0" smtClean="0"/>
          </a:p>
          <a:p>
            <a:pPr marL="0" lvl="0" indent="0" algn="ctr">
              <a:buNone/>
            </a:pPr>
            <a:r>
              <a:rPr lang="en-US" sz="4800" dirty="0" smtClean="0">
                <a:solidFill>
                  <a:srgbClr val="FF6700"/>
                </a:solidFill>
              </a:rPr>
              <a:t>“Where attention goes, behavior grows!”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sz="20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942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Mystery Motivators </a:t>
            </a:r>
            <a:r>
              <a:rPr lang="en-US" dirty="0" smtClean="0"/>
              <a:t>–Revisited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Font typeface="+mj-lt"/>
              <a:buAutoNum type="arabicPeriod"/>
            </a:pPr>
            <a:r>
              <a:rPr lang="en-US" dirty="0"/>
              <a:t>Select </a:t>
            </a:r>
            <a:r>
              <a:rPr lang="en-US" dirty="0" smtClean="0"/>
              <a:t>a reward </a:t>
            </a:r>
            <a:r>
              <a:rPr lang="en-US" dirty="0"/>
              <a:t>for the student to earn with the Mystery Motivator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0">
              <a:buFont typeface="+mj-lt"/>
              <a:buAutoNum type="arabicPeriod"/>
            </a:pPr>
            <a:r>
              <a:rPr lang="en-US" dirty="0" smtClean="0"/>
              <a:t>Write the selected </a:t>
            </a:r>
            <a:r>
              <a:rPr lang="en-US" dirty="0"/>
              <a:t>reward on a piece of paper and put it in a sealed envelope.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0">
              <a:buFont typeface="+mj-lt"/>
              <a:buAutoNum type="arabicPeriod"/>
            </a:pPr>
            <a:r>
              <a:rPr lang="en-US" dirty="0" smtClean="0"/>
              <a:t>Define the behavior you want the student to increase or decrease</a:t>
            </a:r>
            <a:br>
              <a:rPr lang="en-US" dirty="0" smtClean="0"/>
            </a:b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/>
              <a:t>Use color changing pens to draw invisible stars in select squares.</a:t>
            </a:r>
          </a:p>
          <a:p>
            <a:pPr marL="45720" lv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76419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Mystery Motivators –Revisited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" lv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5.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If </a:t>
            </a:r>
            <a:r>
              <a:rPr lang="en-US" dirty="0"/>
              <a:t>the student meets the specified criteria, the </a:t>
            </a:r>
            <a:r>
              <a:rPr lang="en-US" dirty="0" smtClean="0"/>
              <a:t>student </a:t>
            </a:r>
            <a:r>
              <a:rPr lang="en-US" dirty="0"/>
              <a:t>gets to color in a square. If a “star” appears after coloring in the square, the student </a:t>
            </a:r>
            <a:r>
              <a:rPr lang="en-US" dirty="0" smtClean="0"/>
              <a:t>gets the reward.</a:t>
            </a:r>
            <a:br>
              <a:rPr lang="en-US" dirty="0" smtClean="0"/>
            </a:br>
            <a:endParaRPr lang="en-US" sz="2000" dirty="0"/>
          </a:p>
          <a:p>
            <a:pPr marL="45720" lvl="0" indent="0">
              <a:buNone/>
            </a:pPr>
            <a:r>
              <a:rPr lang="en-US" dirty="0" smtClean="0">
                <a:solidFill>
                  <a:srgbClr val="74A510"/>
                </a:solidFill>
              </a:rPr>
              <a:t>6.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If no “star” appears after the student colors the square, congratulate them for participating.</a:t>
            </a:r>
            <a:br>
              <a:rPr lang="en-US" dirty="0" smtClean="0"/>
            </a:br>
            <a:endParaRPr lang="en-US" dirty="0" smtClean="0"/>
          </a:p>
          <a:p>
            <a:pPr marL="68580" lvl="0" indent="0">
              <a:buNone/>
            </a:pPr>
            <a:r>
              <a:rPr lang="en-US" dirty="0" smtClean="0">
                <a:solidFill>
                  <a:srgbClr val="74A510"/>
                </a:solidFill>
              </a:rPr>
              <a:t>7. </a:t>
            </a:r>
            <a:r>
              <a:rPr lang="en-US" dirty="0" smtClean="0"/>
              <a:t>Placement </a:t>
            </a:r>
            <a:r>
              <a:rPr lang="en-US" dirty="0"/>
              <a:t>of the stars is important!</a:t>
            </a:r>
            <a:endParaRPr lang="en-US" sz="2000" dirty="0"/>
          </a:p>
          <a:p>
            <a:pPr lvl="1">
              <a:buFont typeface="Arial"/>
              <a:buChar char="•"/>
            </a:pPr>
            <a:r>
              <a:rPr lang="en-US" sz="2000" dirty="0"/>
              <a:t>At the start 2-3 stars per week</a:t>
            </a:r>
          </a:p>
          <a:p>
            <a:pPr lvl="1">
              <a:buFont typeface="Arial"/>
              <a:buChar char="•"/>
            </a:pPr>
            <a:r>
              <a:rPr lang="en-US" sz="2000" dirty="0"/>
              <a:t>Later 1-2 stars may be sufficient </a:t>
            </a:r>
          </a:p>
          <a:p>
            <a:pPr lvl="1">
              <a:buFont typeface="Arial"/>
              <a:buChar char="•"/>
            </a:pPr>
            <a:r>
              <a:rPr lang="en-US" sz="2000" dirty="0"/>
              <a:t>Reduce predictability</a:t>
            </a:r>
          </a:p>
          <a:p>
            <a:pPr marL="0" lv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36040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Mystery Motivators –Revisited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en-US" dirty="0" smtClean="0"/>
              <a:t>The </a:t>
            </a:r>
            <a:r>
              <a:rPr lang="en-US" dirty="0"/>
              <a:t>bonus square on the Mystery Motivator form may be used as an additional incentive for </a:t>
            </a:r>
            <a:r>
              <a:rPr lang="en-US" dirty="0" smtClean="0"/>
              <a:t>students</a:t>
            </a:r>
            <a:br>
              <a:rPr lang="en-US" dirty="0" smtClean="0"/>
            </a:br>
            <a:endParaRPr lang="en-US" sz="2000" dirty="0"/>
          </a:p>
          <a:p>
            <a:pPr lvl="1">
              <a:buFont typeface="Arial"/>
              <a:buChar char="•"/>
            </a:pPr>
            <a:r>
              <a:rPr lang="en-US" sz="2400" dirty="0"/>
              <a:t>A number up to 5 may be written with the invisible </a:t>
            </a:r>
            <a:r>
              <a:rPr lang="en-US" sz="2400" dirty="0" smtClean="0"/>
              <a:t>ink in the box.</a:t>
            </a:r>
          </a:p>
          <a:p>
            <a:pPr lvl="1">
              <a:buFont typeface="Arial"/>
              <a:buChar char="•"/>
            </a:pPr>
            <a:endParaRPr lang="en-US" sz="2400" dirty="0" smtClean="0"/>
          </a:p>
          <a:p>
            <a:pPr lvl="1">
              <a:buFont typeface="Arial"/>
              <a:buChar char="•"/>
            </a:pPr>
            <a:r>
              <a:rPr lang="en-US" sz="2400" dirty="0" smtClean="0"/>
              <a:t>At </a:t>
            </a:r>
            <a:r>
              <a:rPr lang="en-US" sz="2400" dirty="0"/>
              <a:t>the end of the week the student gets to color in the square to reveal the number</a:t>
            </a:r>
            <a:r>
              <a:rPr lang="en-US" sz="2400" dirty="0" smtClean="0"/>
              <a:t>.</a:t>
            </a:r>
          </a:p>
          <a:p>
            <a:pPr lvl="1">
              <a:buFont typeface="Arial"/>
              <a:buChar char="•"/>
            </a:pPr>
            <a:endParaRPr lang="en-US" sz="2000" dirty="0"/>
          </a:p>
          <a:p>
            <a:pPr lvl="1">
              <a:buFont typeface="Arial"/>
              <a:buChar char="•"/>
            </a:pPr>
            <a:r>
              <a:rPr lang="en-US" sz="2400" dirty="0"/>
              <a:t>If the student meets criteria </a:t>
            </a:r>
            <a:r>
              <a:rPr lang="en-US" sz="2400" dirty="0" smtClean="0"/>
              <a:t>at the end of the week </a:t>
            </a:r>
            <a:r>
              <a:rPr lang="en-US" sz="2400" dirty="0"/>
              <a:t>a bonus reward is given.</a:t>
            </a:r>
            <a:endParaRPr lang="en-US" sz="2000" dirty="0"/>
          </a:p>
          <a:p>
            <a:pPr lvl="2">
              <a:buFont typeface="Arial"/>
              <a:buChar char="•"/>
            </a:pPr>
            <a:r>
              <a:rPr lang="en-US" dirty="0"/>
              <a:t>The reward may be known ahead of time, or it may be a surprise</a:t>
            </a:r>
            <a:r>
              <a:rPr lang="en-US" dirty="0" smtClean="0"/>
              <a:t>.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854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Mystery Motivators –Revisited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lvl="0" indent="0">
              <a:buNone/>
            </a:pPr>
            <a:r>
              <a:rPr lang="en-US" dirty="0" smtClean="0"/>
              <a:t>The Mystery Motivator can also be used as a Home Note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6" name="Picture 5" descr="IMG_68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26650" y="3614207"/>
            <a:ext cx="3310465" cy="2482849"/>
          </a:xfrm>
          <a:prstGeom prst="rect">
            <a:avLst/>
          </a:prstGeom>
        </p:spPr>
      </p:pic>
      <p:pic>
        <p:nvPicPr>
          <p:cNvPr id="4" name="Picture 3" descr="2780_00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307" y="3177851"/>
            <a:ext cx="2842693" cy="333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07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Dots for motivation</a:t>
            </a:r>
            <a:endParaRPr lang="en-US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9" y="3792163"/>
            <a:ext cx="3175000" cy="2565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en-US" dirty="0" smtClean="0"/>
              <a:t>Dots for motivation is a program to increase work completion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It can be used for a class-wide program or with an individual student. 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Items Needed: </a:t>
            </a:r>
          </a:p>
          <a:p>
            <a:pPr lvl="1"/>
            <a:r>
              <a:rPr lang="en-US" dirty="0" smtClean="0"/>
              <a:t>Envelopes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olored dot stickers</a:t>
            </a:r>
          </a:p>
          <a:p>
            <a:pPr lvl="1"/>
            <a:r>
              <a:rPr lang="en-US" dirty="0" smtClean="0"/>
              <a:t>Goal</a:t>
            </a:r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611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Dots for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Ways a teacher can choose to give out dots</a:t>
            </a:r>
            <a:r>
              <a:rPr lang="en-US" b="1" dirty="0" smtClean="0"/>
              <a:t>: </a:t>
            </a:r>
            <a:r>
              <a:rPr lang="en-US" i="1" dirty="0" smtClean="0"/>
              <a:t>The criteria for earning dots should be decided upon before they are distributed. </a:t>
            </a:r>
          </a:p>
          <a:p>
            <a:pPr marL="68580" indent="0">
              <a:buNone/>
            </a:pPr>
            <a:endParaRPr lang="en-US" sz="1800" i="1" dirty="0"/>
          </a:p>
          <a:p>
            <a:pPr lvl="1"/>
            <a:r>
              <a:rPr lang="en-US" dirty="0" smtClean="0"/>
              <a:t>On-task Behavior or rule following behavior</a:t>
            </a:r>
            <a:r>
              <a:rPr lang="en-US" sz="1400" dirty="0"/>
              <a:t/>
            </a:r>
            <a:br>
              <a:rPr lang="en-US" sz="1400" dirty="0"/>
            </a:br>
            <a:endParaRPr lang="en-US" sz="1800" dirty="0"/>
          </a:p>
          <a:p>
            <a:pPr lvl="1"/>
            <a:r>
              <a:rPr lang="en-US" dirty="0"/>
              <a:t>E</a:t>
            </a:r>
            <a:r>
              <a:rPr lang="en-US" dirty="0" smtClean="0"/>
              <a:t>ach </a:t>
            </a:r>
            <a:r>
              <a:rPr lang="en-US" dirty="0"/>
              <a:t>time a student competes a set number of </a:t>
            </a:r>
            <a:r>
              <a:rPr lang="en-US" dirty="0" smtClean="0"/>
              <a:t>problems</a:t>
            </a:r>
            <a:endParaRPr lang="en-US" dirty="0"/>
          </a:p>
          <a:p>
            <a:pPr lvl="2"/>
            <a:r>
              <a:rPr lang="en-US" dirty="0" smtClean="0"/>
              <a:t>Example: 1 dot for every 4 problems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Complete assignments</a:t>
            </a:r>
            <a:endParaRPr lang="en-US" sz="1400" dirty="0"/>
          </a:p>
          <a:p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572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Dots for motivation</a:t>
            </a: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778933"/>
            <a:ext cx="1828800" cy="1828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en-US" b="1" dirty="0"/>
              <a:t>Variations of the Dots for Motivation Program:</a:t>
            </a:r>
            <a:endParaRPr lang="en-US" sz="1800" dirty="0"/>
          </a:p>
          <a:p>
            <a:pPr marL="68580" indent="0">
              <a:buNone/>
            </a:pPr>
            <a:endParaRPr lang="en-US" sz="1800" dirty="0"/>
          </a:p>
          <a:p>
            <a:r>
              <a:rPr lang="en-US" sz="1800" dirty="0" smtClean="0"/>
              <a:t>Dots can be cut in half. Both halves must be used</a:t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1800" dirty="0" smtClean="0"/>
              <a:t>Different colored dots can be used for different subjects</a:t>
            </a:r>
          </a:p>
          <a:p>
            <a:pPr lvl="1"/>
            <a:r>
              <a:rPr lang="en-US" sz="1400" dirty="0" smtClean="0"/>
              <a:t>Green for math, red for science, blue for spelling etc.</a:t>
            </a:r>
            <a:br>
              <a:rPr lang="en-US" sz="1400" dirty="0" smtClean="0"/>
            </a:br>
            <a:endParaRPr lang="en-US" sz="1400" dirty="0" smtClean="0"/>
          </a:p>
          <a:p>
            <a:r>
              <a:rPr lang="en-US" sz="1800" dirty="0" smtClean="0"/>
              <a:t>Multiple dots can be required to skip longer problems or test questions</a:t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1800" dirty="0" smtClean="0"/>
              <a:t>Special stickers other than dots can be used</a:t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1800" dirty="0" smtClean="0"/>
              <a:t>Dots can be saved for use on a later assignments</a:t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1800" dirty="0" smtClean="0"/>
              <a:t>Dots can be traded in for an item on the reward menu</a:t>
            </a:r>
          </a:p>
        </p:txBody>
      </p:sp>
    </p:spTree>
    <p:extLst>
      <p:ext uri="{BB962C8B-B14F-4D97-AF65-F5344CB8AC3E}">
        <p14:creationId xmlns:p14="http://schemas.microsoft.com/office/powerpoint/2010/main" val="2961839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Dots for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Troubleshooting: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lvl="0"/>
            <a:r>
              <a:rPr lang="en-US" dirty="0"/>
              <a:t>The teacher may need to initial each dot, to prevent older students from buying their own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  <a:p>
            <a:pPr lvl="0"/>
            <a:r>
              <a:rPr lang="en-US" dirty="0"/>
              <a:t>Rules may also need to be established about not </a:t>
            </a:r>
            <a:r>
              <a:rPr lang="en-US" dirty="0" smtClean="0"/>
              <a:t>giving/trading </a:t>
            </a:r>
            <a:r>
              <a:rPr lang="en-US" dirty="0"/>
              <a:t>or taking dots from other </a:t>
            </a:r>
            <a:r>
              <a:rPr lang="en-US" dirty="0" smtClean="0"/>
              <a:t>students.</a:t>
            </a:r>
            <a:endParaRPr lang="en-US" dirty="0"/>
          </a:p>
        </p:txBody>
      </p:sp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434" y="1027664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761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73200"/>
            <a:ext cx="8229600" cy="53668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American Psychiatric Association. (2013). Diagnostic and  Statistical manual of mental disorders (5th ed.). Washington, DC: Author</a:t>
            </a:r>
            <a:r>
              <a:rPr lang="en-US" dirty="0" smtClean="0"/>
              <a:t>.</a:t>
            </a:r>
          </a:p>
          <a:p>
            <a:r>
              <a:rPr lang="en-US" dirty="0" smtClean="0"/>
              <a:t>Bowen</a:t>
            </a:r>
            <a:r>
              <a:rPr lang="en-US" dirty="0"/>
              <a:t>, J., Jenson, W.R., &amp; Clark, E. (2004). </a:t>
            </a:r>
            <a:r>
              <a:rPr lang="en-US" i="1" dirty="0"/>
              <a:t>School based interventions for students with behavior problems</a:t>
            </a:r>
            <a:r>
              <a:rPr lang="en-US" dirty="0"/>
              <a:t>. New York, NY: Springer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/>
              <a:t>Ducharme</a:t>
            </a:r>
            <a:r>
              <a:rPr lang="en-US" dirty="0"/>
              <a:t>, J.M., &amp;  </a:t>
            </a:r>
            <a:r>
              <a:rPr lang="en-US" dirty="0" err="1"/>
              <a:t>Shecter</a:t>
            </a:r>
            <a:r>
              <a:rPr lang="en-US" dirty="0"/>
              <a:t>, C. (2011). Bridging the gap between clinical and classroom intervention: Keystone approaches for students with challenging behavior. </a:t>
            </a:r>
            <a:r>
              <a:rPr lang="en-US" i="1" dirty="0"/>
              <a:t>School Psychology Review</a:t>
            </a:r>
            <a:r>
              <a:rPr lang="en-US" dirty="0"/>
              <a:t>, </a:t>
            </a:r>
            <a:r>
              <a:rPr lang="en-US" i="1" dirty="0"/>
              <a:t>40</a:t>
            </a:r>
            <a:r>
              <a:rPr lang="en-US" dirty="0"/>
              <a:t>(2), 257-274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Hepworth </a:t>
            </a:r>
            <a:r>
              <a:rPr lang="en-US" dirty="0"/>
              <a:t>Neville, M., &amp; Jenson, W.R. </a:t>
            </a:r>
            <a:r>
              <a:rPr lang="en-US" i="1" dirty="0"/>
              <a:t>Effective Parent Training</a:t>
            </a:r>
            <a:r>
              <a:rPr lang="en-US" dirty="0"/>
              <a:t>. Available at Jordan Family Education Center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Jenson, W. R., Rhode, G., </a:t>
            </a:r>
            <a:r>
              <a:rPr lang="en-US" dirty="0" err="1"/>
              <a:t>Reavis</a:t>
            </a:r>
            <a:r>
              <a:rPr lang="en-US" dirty="0"/>
              <a:t>, H. K. (2009). </a:t>
            </a:r>
            <a:r>
              <a:rPr lang="en-US" i="1" dirty="0"/>
              <a:t>The tough kid tool box</a:t>
            </a:r>
            <a:r>
              <a:rPr lang="en-US" dirty="0"/>
              <a:t>. Eugene, OR: Pacific Northwest</a:t>
            </a:r>
            <a:r>
              <a:rPr lang="en-US" dirty="0" smtClean="0"/>
              <a:t>.</a:t>
            </a:r>
          </a:p>
          <a:p>
            <a:r>
              <a:rPr lang="en-US" dirty="0" err="1"/>
              <a:t>Rathvon</a:t>
            </a:r>
            <a:r>
              <a:rPr lang="en-US" dirty="0"/>
              <a:t>, N. (2003). Effective school interventions: Strategies for enhancing academic achievement and social competence. New York, NY: The Guilford Press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Reavis</a:t>
            </a:r>
            <a:r>
              <a:rPr lang="en-US" dirty="0"/>
              <a:t>, K.H., </a:t>
            </a:r>
            <a:r>
              <a:rPr lang="en-US" dirty="0" err="1"/>
              <a:t>Kukic</a:t>
            </a:r>
            <a:r>
              <a:rPr lang="en-US" dirty="0"/>
              <a:t>, S.J., Jenson, W.R., Morgan, D.P., Andrews, D.P., &amp; </a:t>
            </a:r>
            <a:r>
              <a:rPr lang="en-US" dirty="0" err="1"/>
              <a:t>Fister</a:t>
            </a:r>
            <a:r>
              <a:rPr lang="en-US" dirty="0"/>
              <a:t>, S.F. (1996). </a:t>
            </a:r>
            <a:r>
              <a:rPr lang="en-US" i="1" dirty="0"/>
              <a:t>Best practices: Behavioral and educational strategies for teachers</a:t>
            </a:r>
            <a:r>
              <a:rPr lang="en-US" dirty="0"/>
              <a:t>. Longmont, CO: </a:t>
            </a:r>
            <a:r>
              <a:rPr lang="en-US" dirty="0" err="1"/>
              <a:t>Sopris</a:t>
            </a:r>
            <a:r>
              <a:rPr lang="en-US" dirty="0"/>
              <a:t> West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Rhode, G., Jenson, W.R., &amp; Morgan, D.P. (2009). </a:t>
            </a:r>
            <a:r>
              <a:rPr lang="en-US" i="1" dirty="0"/>
              <a:t>The tough kid new teacher book</a:t>
            </a:r>
            <a:r>
              <a:rPr lang="en-US" dirty="0"/>
              <a:t>. Eugene, OR: Pacific Northwest. </a:t>
            </a:r>
          </a:p>
          <a:p>
            <a:r>
              <a:rPr lang="en-US" dirty="0"/>
              <a:t>Rhode, G., Jenson, W.R., &amp; </a:t>
            </a:r>
            <a:r>
              <a:rPr lang="en-US" dirty="0" err="1"/>
              <a:t>Reavis</a:t>
            </a:r>
            <a:r>
              <a:rPr lang="en-US" dirty="0"/>
              <a:t>, K. (2010). </a:t>
            </a:r>
            <a:r>
              <a:rPr lang="en-US" i="1" dirty="0"/>
              <a:t>The tough kid book: Practical classroom strategies</a:t>
            </a:r>
            <a:r>
              <a:rPr lang="en-US" dirty="0"/>
              <a:t>, 2</a:t>
            </a:r>
            <a:r>
              <a:rPr lang="en-US" baseline="30000" dirty="0"/>
              <a:t>nd</a:t>
            </a:r>
            <a:r>
              <a:rPr lang="en-US" dirty="0"/>
              <a:t> ed. Eugene, OR: Pacific Northwest</a:t>
            </a:r>
            <a:r>
              <a:rPr lang="en-US" dirty="0" smtClean="0"/>
              <a:t>.</a:t>
            </a:r>
          </a:p>
          <a:p>
            <a:r>
              <a:rPr lang="en-US" dirty="0" err="1"/>
              <a:t>Sprick</a:t>
            </a:r>
            <a:r>
              <a:rPr lang="en-US" dirty="0"/>
              <a:t>, R S. (2006). Discipline in the secondary classroom: A positive approach to behavior management, 2</a:t>
            </a:r>
            <a:r>
              <a:rPr lang="en-US" baseline="30000" dirty="0"/>
              <a:t>nd</a:t>
            </a:r>
            <a:r>
              <a:rPr lang="en-US" dirty="0"/>
              <a:t> ed. San Francisco, CA: </a:t>
            </a:r>
            <a:r>
              <a:rPr lang="en-US" dirty="0" err="1"/>
              <a:t>Jossey</a:t>
            </a:r>
            <a:r>
              <a:rPr lang="en-US" dirty="0"/>
              <a:t>-Bass.</a:t>
            </a:r>
          </a:p>
          <a:p>
            <a:r>
              <a:rPr lang="en-US" dirty="0" smtClean="0"/>
              <a:t>Utah </a:t>
            </a:r>
            <a:r>
              <a:rPr lang="en-US" dirty="0"/>
              <a:t>State Office of Education. (2015). </a:t>
            </a:r>
            <a:r>
              <a:rPr lang="en-US" i="1" dirty="0"/>
              <a:t>Least restrictive behavioral Interventions technical assistance manual</a:t>
            </a:r>
            <a:r>
              <a:rPr lang="en-US" dirty="0"/>
              <a:t>. Retrieved from http://</a:t>
            </a:r>
            <a:r>
              <a:rPr lang="en-US" dirty="0" err="1"/>
              <a:t>www.schools.utah.gov</a:t>
            </a:r>
            <a:r>
              <a:rPr lang="en-US" dirty="0"/>
              <a:t>/</a:t>
            </a:r>
            <a:r>
              <a:rPr lang="en-US" dirty="0" err="1"/>
              <a:t>sars</a:t>
            </a:r>
            <a:r>
              <a:rPr lang="en-US" dirty="0"/>
              <a:t>/</a:t>
            </a:r>
            <a:r>
              <a:rPr lang="en-US" dirty="0" err="1"/>
              <a:t>Behavior.aspx</a:t>
            </a:r>
            <a:endParaRPr lang="en-US" dirty="0"/>
          </a:p>
          <a:p>
            <a:r>
              <a:rPr lang="en-US" dirty="0" smtClean="0"/>
              <a:t>Witt</a:t>
            </a:r>
            <a:r>
              <a:rPr lang="en-US" dirty="0"/>
              <a:t>, J. C., </a:t>
            </a:r>
            <a:r>
              <a:rPr lang="en-US" dirty="0" err="1"/>
              <a:t>VanDerHeyden</a:t>
            </a:r>
            <a:r>
              <a:rPr lang="en-US" dirty="0"/>
              <a:t>, A. M., Gilbertson, D. (2004). Troubleshooting behavioral interventions: A  systematic process for finding and eliminating problems. </a:t>
            </a:r>
            <a:r>
              <a:rPr lang="en-US" i="1" dirty="0"/>
              <a:t>School Psychology Review</a:t>
            </a:r>
            <a:r>
              <a:rPr lang="en-US" dirty="0"/>
              <a:t>, 33, 363-381. 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490" y="669284"/>
            <a:ext cx="7024744" cy="956316"/>
          </a:xfrm>
        </p:spPr>
        <p:txBody>
          <a:bodyPr/>
          <a:lstStyle/>
          <a:p>
            <a:r>
              <a:rPr lang="en-US" b="1" dirty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954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Should be only a few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Straightforward and simple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Behaviors that are observable and measurable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Be positively stated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Important behaviors only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Posted in a prominent place</a:t>
            </a:r>
          </a:p>
          <a:p>
            <a:pPr marL="68580" indent="0">
              <a:buNone/>
            </a:pPr>
            <a:endParaRPr lang="en-US" dirty="0" smtClean="0"/>
          </a:p>
          <a:p>
            <a:pPr marL="68580" indent="0" algn="r">
              <a:buNone/>
            </a:pPr>
            <a:endParaRPr lang="en-US" sz="1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217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8580" indent="0" algn="ctr">
              <a:buNone/>
            </a:pPr>
            <a:r>
              <a:rPr lang="en-US" dirty="0" smtClean="0"/>
              <a:t>A good set of rules may include:</a:t>
            </a:r>
          </a:p>
          <a:p>
            <a:pPr marL="68580" indent="0" algn="ctr">
              <a:buNone/>
            </a:pPr>
            <a:endParaRPr lang="en-US" dirty="0" smtClean="0"/>
          </a:p>
          <a:p>
            <a:r>
              <a:rPr lang="en-US" dirty="0" smtClean="0"/>
              <a:t>A compliance rule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 preparation rule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 talking rule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 classroom behavior rule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An “on-time” rule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249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43490" y="2719611"/>
            <a:ext cx="6777317" cy="350897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L</a:t>
            </a:r>
            <a:r>
              <a:rPr lang="en-US" dirty="0" smtClean="0"/>
              <a:t>ook over the following rules with a partner: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Listen to the Teacher</a:t>
            </a:r>
          </a:p>
          <a:p>
            <a:pPr marL="514350" indent="-514350">
              <a:buAutoNum type="arabicPeriod"/>
            </a:pPr>
            <a:r>
              <a:rPr lang="en-US" dirty="0" smtClean="0"/>
              <a:t>No Talk-Outs</a:t>
            </a:r>
          </a:p>
          <a:p>
            <a:pPr marL="514350" indent="-514350">
              <a:buAutoNum type="arabicPeriod"/>
            </a:pPr>
            <a:r>
              <a:rPr lang="en-US" dirty="0" smtClean="0"/>
              <a:t>Be Respectful</a:t>
            </a:r>
          </a:p>
          <a:p>
            <a:pPr marL="514350" indent="-514350">
              <a:buAutoNum type="arabicPeriod"/>
            </a:pPr>
            <a:r>
              <a:rPr lang="en-US" dirty="0" smtClean="0"/>
              <a:t>Stay in Your Own Space </a:t>
            </a:r>
          </a:p>
          <a:p>
            <a:pPr marL="514350" indent="-514350">
              <a:buAutoNum type="arabicPeriod"/>
            </a:pPr>
            <a:r>
              <a:rPr lang="en-US" dirty="0" smtClean="0"/>
              <a:t>Keep Your Dear Teacher Happy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lvl="1"/>
            <a:r>
              <a:rPr lang="en-US" dirty="0" smtClean="0"/>
              <a:t>Are changes needed?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How could you make these rules more effective?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394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13855</TotalTime>
  <Words>2770</Words>
  <Application>Microsoft Macintosh PowerPoint</Application>
  <PresentationFormat>On-screen Show (4:3)</PresentationFormat>
  <Paragraphs>723</Paragraphs>
  <Slides>69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71" baseType="lpstr">
      <vt:lpstr>Austin</vt:lpstr>
      <vt:lpstr>Office Theme</vt:lpstr>
      <vt:lpstr>Essential Behavior Principles for Classroom Success</vt:lpstr>
      <vt:lpstr>Why is good classroom management important?</vt:lpstr>
      <vt:lpstr>PowerPoint Presentation</vt:lpstr>
      <vt:lpstr>Behavior ABCs</vt:lpstr>
      <vt:lpstr>Antecedents</vt:lpstr>
      <vt:lpstr>Antecedents</vt:lpstr>
      <vt:lpstr>Classroom Rules</vt:lpstr>
      <vt:lpstr>Classroom Rules</vt:lpstr>
      <vt:lpstr>PowerPoint Presentation</vt:lpstr>
      <vt:lpstr>PowerPoint Presentation</vt:lpstr>
      <vt:lpstr>Classroom Rules</vt:lpstr>
      <vt:lpstr>Class Rules</vt:lpstr>
      <vt:lpstr>Class Rules</vt:lpstr>
      <vt:lpstr>Red / Green Sign</vt:lpstr>
      <vt:lpstr>PowerPoint Presentation</vt:lpstr>
      <vt:lpstr>Classroom Routines</vt:lpstr>
      <vt:lpstr>Classroom Schedule</vt:lpstr>
      <vt:lpstr>Authority</vt:lpstr>
      <vt:lpstr>PowerPoint Presentation</vt:lpstr>
      <vt:lpstr>Coercion Chain</vt:lpstr>
      <vt:lpstr>Variables that affect compliance</vt:lpstr>
      <vt:lpstr>PowerPoint Presentation</vt:lpstr>
      <vt:lpstr>PowerPoint Presentation</vt:lpstr>
      <vt:lpstr>PowerPoint Presentation</vt:lpstr>
      <vt:lpstr> Target Behaviors Needs To Be Reinforced</vt:lpstr>
      <vt:lpstr>Types of Reinforcement</vt:lpstr>
      <vt:lpstr>Selecting Your Rewards</vt:lpstr>
      <vt:lpstr>Types of Reinforcement</vt:lpstr>
      <vt:lpstr>Arguments Against Positive Reinforcement….That Are Just Not True!</vt:lpstr>
      <vt:lpstr>PowerPoint Presentation</vt:lpstr>
      <vt:lpstr>Systems for Tough Students</vt:lpstr>
      <vt:lpstr>PowerPoint Presentation</vt:lpstr>
      <vt:lpstr>Class-wide Behavior Management</vt:lpstr>
      <vt:lpstr>PowerPoint Presentation</vt:lpstr>
      <vt:lpstr>PowerPoint Presentation</vt:lpstr>
      <vt:lpstr>PowerPoint Presentation</vt:lpstr>
      <vt:lpstr>What If? Chart</vt:lpstr>
      <vt:lpstr>What If? Chart</vt:lpstr>
      <vt:lpstr>“How To” guide for making a Mystery Motivator</vt:lpstr>
      <vt:lpstr>What If? Chart</vt:lpstr>
      <vt:lpstr>Selecting Reward</vt:lpstr>
      <vt:lpstr>What If? Chart</vt:lpstr>
      <vt:lpstr>PowerPoint Presentation</vt:lpstr>
      <vt:lpstr>Unpleasant Consequences</vt:lpstr>
      <vt:lpstr>Unpleasant Consequences</vt:lpstr>
      <vt:lpstr>What If? Chart</vt:lpstr>
      <vt:lpstr>What If? Chart</vt:lpstr>
      <vt:lpstr>What If? Chart</vt:lpstr>
      <vt:lpstr>PowerPoint Presentation</vt:lpstr>
      <vt:lpstr>What If? Chart</vt:lpstr>
      <vt:lpstr>PowerPoint Presentation</vt:lpstr>
      <vt:lpstr>What about Bubba?</vt:lpstr>
      <vt:lpstr>Rules Self-Monitoring Program</vt:lpstr>
      <vt:lpstr>Rules Self-Monitoring Program</vt:lpstr>
      <vt:lpstr>PowerPoint Presentation</vt:lpstr>
      <vt:lpstr>Individual Interventions</vt:lpstr>
      <vt:lpstr>Effective Teacher Training</vt:lpstr>
      <vt:lpstr>Mentor Specialists</vt:lpstr>
      <vt:lpstr>“Keystone” Behaviors (Ducharme &amp; Shecter, 2011)</vt:lpstr>
      <vt:lpstr>Attention Reinforces Behavior</vt:lpstr>
      <vt:lpstr>Mystery Motivators –Revisited </vt:lpstr>
      <vt:lpstr>Mystery Motivators –Revisited </vt:lpstr>
      <vt:lpstr>Mystery Motivators –Revisited </vt:lpstr>
      <vt:lpstr>Mystery Motivators –Revisited </vt:lpstr>
      <vt:lpstr>Dots for motivation</vt:lpstr>
      <vt:lpstr>Dots for motivation</vt:lpstr>
      <vt:lpstr>Dots for motivation</vt:lpstr>
      <vt:lpstr>Dots for motivation</vt:lpstr>
      <vt:lpstr>References</vt:lpstr>
    </vt:vector>
  </TitlesOfParts>
  <Company>Jordan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Class-wide Interventions</dc:title>
  <dc:creator>Buddy Alger</dc:creator>
  <cp:lastModifiedBy>Brian King</cp:lastModifiedBy>
  <cp:revision>243</cp:revision>
  <cp:lastPrinted>2016-01-09T17:45:47Z</cp:lastPrinted>
  <dcterms:created xsi:type="dcterms:W3CDTF">2013-01-22T18:34:43Z</dcterms:created>
  <dcterms:modified xsi:type="dcterms:W3CDTF">2016-08-31T14:08:07Z</dcterms:modified>
</cp:coreProperties>
</file>